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48066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Introducción a la ética y la Inteligencia Artificial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68856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Inteligencia Artificial (IA) se ha convertido en una tecnología clave en el mundo moderno, pero su desarrollo plantea importantes cuestiones éticas. Es crucial analizar los impactos sociales, legales y morales de la IA para garantizar su uso responsable y beneficioso para la humanidad.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6376749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ED59D0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914519" y="6481286"/>
            <a:ext cx="192762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152"/>
              </a:lnSpc>
              <a:buNone/>
            </a:pPr>
            <a:r>
              <a:rPr lang="en-US" sz="1152" dirty="0">
                <a:solidFill>
                  <a:srgbClr val="3C383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</a:t>
            </a:r>
            <a:endParaRPr lang="en-US" sz="1152" dirty="0"/>
          </a:p>
        </p:txBody>
      </p:sp>
      <p:sp>
        <p:nvSpPr>
          <p:cNvPr id="9" name="Text 5"/>
          <p:cNvSpPr/>
          <p:nvPr/>
        </p:nvSpPr>
        <p:spPr>
          <a:xfrm>
            <a:off x="1299686" y="6360081"/>
            <a:ext cx="178831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Cindy Ulate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160264"/>
            <a:ext cx="811637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¿Qué es la Inteligencia Artificial?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23614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46057" y="2403158"/>
            <a:ext cx="1894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24378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Definición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2918222"/>
            <a:ext cx="38200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IA es la capacidad de las máquinas y los sistemas informáticos para realizar tareas que normalmente requieren inteligencia humana, como el aprendizaje, la percepción, el razonamiento y la resolución de problemas.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23614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10343" y="2403158"/>
            <a:ext cx="1894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24378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Áreas Clave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2918222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Algunas áreas clave de la IA incluyen el aprendizaje automático, el procesamiento del lenguaje natural, la visión artificial y la robótica.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580179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46057" y="5843468"/>
            <a:ext cx="1894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587811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Aplicaciones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3585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IA se utiliza en una amplia gama de aplicaciones, desde asistentes virtuales hasta diagnóstico médico, conducción autónoma y optimización de procesos empresariales.</a:t>
            </a:r>
            <a:endParaRPr lang="en-US" sz="1750" dirty="0"/>
          </a:p>
        </p:txBody>
      </p:sp>
      <p:pic>
        <p:nvPicPr>
          <p:cNvPr id="1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69187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Dilemas éticos en el desarrollo de la Inteligencia Artificial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Sesgos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205407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algoritmos de IA pueden reflejar y amplificar los sesgos presentes en los datos de entrenamiento, lo que puede llevar a resultados discriminatorios.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Privacidad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2054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uso de datos personales por parte de los sistemas de IA plantea preocupaciones sobre la privacidad y la protección de datos.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Responsabilidad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2054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 difícil determinar la responsabilidad cuando los sistemas de IA toman decisiones que afectan a las personas.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138601" y="600194"/>
            <a:ext cx="10353080" cy="1362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363"/>
              </a:lnSpc>
              <a:buNone/>
            </a:pPr>
            <a:r>
              <a:rPr lang="en-US" sz="429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Principios éticos para la Inteligencia Artificial</a:t>
            </a:r>
            <a:endParaRPr lang="en-US" sz="4291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01" y="2398395"/>
            <a:ext cx="1089779" cy="174367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555206" y="2616279"/>
            <a:ext cx="2724507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82"/>
              </a:lnSpc>
              <a:buNone/>
            </a:pPr>
            <a:r>
              <a:rPr lang="en-US" sz="2145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Transparencia</a:t>
            </a:r>
            <a:endParaRPr lang="en-US" sz="2145" dirty="0"/>
          </a:p>
        </p:txBody>
      </p:sp>
      <p:sp>
        <p:nvSpPr>
          <p:cNvPr id="7" name="Text 3"/>
          <p:cNvSpPr/>
          <p:nvPr/>
        </p:nvSpPr>
        <p:spPr>
          <a:xfrm>
            <a:off x="3555206" y="3087529"/>
            <a:ext cx="8936474" cy="6974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46"/>
              </a:lnSpc>
              <a:buNone/>
            </a:pPr>
            <a:r>
              <a:rPr lang="en-US" sz="1716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sistemas de IA deben ser transparentes y explicables para que puedan ser comprendidos y auditados.</a:t>
            </a:r>
            <a:endParaRPr lang="en-US" sz="1716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01" y="4142065"/>
            <a:ext cx="1089779" cy="174367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555206" y="4359950"/>
            <a:ext cx="2724507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82"/>
              </a:lnSpc>
              <a:buNone/>
            </a:pPr>
            <a:r>
              <a:rPr lang="en-US" sz="2145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Equidad</a:t>
            </a:r>
            <a:endParaRPr lang="en-US" sz="2145" dirty="0"/>
          </a:p>
        </p:txBody>
      </p:sp>
      <p:sp>
        <p:nvSpPr>
          <p:cNvPr id="10" name="Text 5"/>
          <p:cNvSpPr/>
          <p:nvPr/>
        </p:nvSpPr>
        <p:spPr>
          <a:xfrm>
            <a:off x="3555206" y="4831199"/>
            <a:ext cx="8936474" cy="6974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46"/>
              </a:lnSpc>
              <a:buNone/>
            </a:pPr>
            <a:r>
              <a:rPr lang="en-US" sz="1716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IA debe desarrollarse y utilizarse de forma justa, sin discriminación, y con el objetivo de beneficiar a todos los sectores de la sociedad.</a:t>
            </a:r>
            <a:endParaRPr lang="en-US" sz="1716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601" y="5885736"/>
            <a:ext cx="1089779" cy="174367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555206" y="6103620"/>
            <a:ext cx="2724507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82"/>
              </a:lnSpc>
              <a:buNone/>
            </a:pPr>
            <a:r>
              <a:rPr lang="en-US" sz="2145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Privacidad</a:t>
            </a:r>
            <a:endParaRPr lang="en-US" sz="2145" dirty="0"/>
          </a:p>
        </p:txBody>
      </p:sp>
      <p:sp>
        <p:nvSpPr>
          <p:cNvPr id="13" name="Text 7"/>
          <p:cNvSpPr/>
          <p:nvPr/>
        </p:nvSpPr>
        <p:spPr>
          <a:xfrm>
            <a:off x="3555206" y="6574869"/>
            <a:ext cx="8936474" cy="6974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46"/>
              </a:lnSpc>
              <a:buNone/>
            </a:pPr>
            <a:r>
              <a:rPr lang="en-US" sz="1716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derechos de privacidad de las personas deben ser respetados y protegidos en el desarrollo y uso de la IA.</a:t>
            </a:r>
            <a:endParaRPr lang="en-US" sz="1716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72753"/>
            <a:ext cx="9766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Sesgos algorítmicos y su impacto ético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211467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24412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Tipos de Sesgos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7783" y="2921675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sesgos pueden surgir de los datos de entrenamiento, los diseños de algoritmos o las decisiones humanas que intervienen en el desarrollo de la IA.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211467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4412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Impacto Social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56076" y="2921675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sesgos en la IA pueden llevar a decisiones que perpetúan la discriminación y la desigualdad, afectando negativamente a grupos vulnerables.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4795242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67783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Mitigación de Sesgos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67783" y="5505450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 necesario desarrollar técnicas de detección y mitigación de sesgos, así como promover la diversidad y la inclusión en los equipos de desarrollo de IA.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Rendición de Cuentas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56076" y="5505450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empresas y organizaciones que desarrollan IA deben ser responsables de los impactos éticos y sociales de sus sistemas.</a:t>
            </a:r>
            <a:endParaRPr lang="en-US" sz="1750" dirty="0"/>
          </a:p>
        </p:txBody>
      </p:sp>
      <p:pic>
        <p:nvPicPr>
          <p:cNvPr id="1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5030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Privacidad y seguridad en sistemas de Inteligencia Artificial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3" y="3336131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1137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Protección de Datos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594146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sistemas de IA deben implementar medidas sólidas de privacidad y seguridad para proteger los datos personales de los usuarios.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37" y="3336131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1137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Ciberseguridad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4594146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sistemas de IA también deben estar protegidos contra amenazas cibernéticas que puedan comprometer su funcionamiento y la seguridad de los datos.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336131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1137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Transparencia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59414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usuarios deben tener claras las políticas de privacidad y seguridad de los sistemas de IA que utilizan.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32934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00018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138601" y="599361"/>
            <a:ext cx="10353080" cy="1362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363"/>
              </a:lnSpc>
              <a:buNone/>
            </a:pPr>
            <a:r>
              <a:rPr lang="en-US" sz="429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Responsabilidad y rendición de cuentas en la Inteligencia Artificial</a:t>
            </a:r>
            <a:endParaRPr lang="en-US" sz="4291" dirty="0"/>
          </a:p>
        </p:txBody>
      </p:sp>
      <p:sp>
        <p:nvSpPr>
          <p:cNvPr id="7" name="Shape 3"/>
          <p:cNvSpPr/>
          <p:nvPr/>
        </p:nvSpPr>
        <p:spPr>
          <a:xfrm>
            <a:off x="2138601" y="5135404"/>
            <a:ext cx="10353080" cy="43577"/>
          </a:xfrm>
          <a:prstGeom prst="roundRect">
            <a:avLst>
              <a:gd name="adj" fmla="val 225078"/>
            </a:avLst>
          </a:prstGeom>
          <a:solidFill>
            <a:srgbClr val="313E80"/>
          </a:solidFill>
          <a:ln/>
        </p:spPr>
      </p:sp>
      <p:sp>
        <p:nvSpPr>
          <p:cNvPr id="8" name="Shape 4"/>
          <p:cNvSpPr/>
          <p:nvPr/>
        </p:nvSpPr>
        <p:spPr>
          <a:xfrm>
            <a:off x="4650581" y="4372570"/>
            <a:ext cx="43577" cy="762833"/>
          </a:xfrm>
          <a:prstGeom prst="roundRect">
            <a:avLst>
              <a:gd name="adj" fmla="val 225078"/>
            </a:avLst>
          </a:prstGeom>
          <a:solidFill>
            <a:srgbClr val="313E80"/>
          </a:solidFill>
          <a:ln/>
        </p:spPr>
      </p:sp>
      <p:sp>
        <p:nvSpPr>
          <p:cNvPr id="9" name="Shape 5"/>
          <p:cNvSpPr/>
          <p:nvPr/>
        </p:nvSpPr>
        <p:spPr>
          <a:xfrm>
            <a:off x="4427220" y="4890254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579382" y="4931093"/>
            <a:ext cx="185857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18"/>
              </a:lnSpc>
              <a:buNone/>
            </a:pPr>
            <a:r>
              <a:rPr lang="en-US" sz="2574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574" dirty="0"/>
          </a:p>
        </p:txBody>
      </p:sp>
      <p:sp>
        <p:nvSpPr>
          <p:cNvPr id="11" name="Text 7"/>
          <p:cNvSpPr/>
          <p:nvPr/>
        </p:nvSpPr>
        <p:spPr>
          <a:xfrm>
            <a:off x="3310057" y="2637234"/>
            <a:ext cx="2724507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82"/>
              </a:lnSpc>
              <a:buNone/>
            </a:pPr>
            <a:r>
              <a:rPr lang="en-US" sz="2145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Diseño</a:t>
            </a:r>
            <a:endParaRPr lang="en-US" sz="2145" dirty="0"/>
          </a:p>
        </p:txBody>
      </p:sp>
      <p:sp>
        <p:nvSpPr>
          <p:cNvPr id="12" name="Text 8"/>
          <p:cNvSpPr/>
          <p:nvPr/>
        </p:nvSpPr>
        <p:spPr>
          <a:xfrm>
            <a:off x="2356485" y="3108484"/>
            <a:ext cx="4631769" cy="1046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46"/>
              </a:lnSpc>
              <a:buNone/>
            </a:pPr>
            <a:r>
              <a:rPr lang="en-US" sz="1716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equipos de desarrollo de IA deben asumir la responsabilidad de diseñar sistemas que respeten los principios éticos.</a:t>
            </a:r>
            <a:endParaRPr lang="en-US" sz="1716" dirty="0"/>
          </a:p>
        </p:txBody>
      </p:sp>
      <p:sp>
        <p:nvSpPr>
          <p:cNvPr id="13" name="Shape 9"/>
          <p:cNvSpPr/>
          <p:nvPr/>
        </p:nvSpPr>
        <p:spPr>
          <a:xfrm>
            <a:off x="7293293" y="5135404"/>
            <a:ext cx="43577" cy="762833"/>
          </a:xfrm>
          <a:prstGeom prst="roundRect">
            <a:avLst>
              <a:gd name="adj" fmla="val 225078"/>
            </a:avLst>
          </a:prstGeom>
          <a:solidFill>
            <a:srgbClr val="313E80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9931" y="4890254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22093" y="4931093"/>
            <a:ext cx="185857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18"/>
              </a:lnSpc>
              <a:buNone/>
            </a:pPr>
            <a:r>
              <a:rPr lang="en-US" sz="2574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574" dirty="0"/>
          </a:p>
        </p:txBody>
      </p:sp>
      <p:sp>
        <p:nvSpPr>
          <p:cNvPr id="16" name="Text 12"/>
          <p:cNvSpPr/>
          <p:nvPr/>
        </p:nvSpPr>
        <p:spPr>
          <a:xfrm>
            <a:off x="5952768" y="6116122"/>
            <a:ext cx="2724507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82"/>
              </a:lnSpc>
              <a:buNone/>
            </a:pPr>
            <a:r>
              <a:rPr lang="en-US" sz="2145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Implementación</a:t>
            </a:r>
            <a:endParaRPr lang="en-US" sz="2145" dirty="0"/>
          </a:p>
        </p:txBody>
      </p:sp>
      <p:sp>
        <p:nvSpPr>
          <p:cNvPr id="17" name="Text 13"/>
          <p:cNvSpPr/>
          <p:nvPr/>
        </p:nvSpPr>
        <p:spPr>
          <a:xfrm>
            <a:off x="4999196" y="6587371"/>
            <a:ext cx="4631769" cy="1046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46"/>
              </a:lnSpc>
              <a:buNone/>
            </a:pPr>
            <a:r>
              <a:rPr lang="en-US" sz="1716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Las organizaciones que implementan sistemas de IA deben garantizar su uso responsable y supervisar sus impactos.</a:t>
            </a:r>
            <a:endParaRPr lang="en-US" sz="1716" dirty="0"/>
          </a:p>
        </p:txBody>
      </p:sp>
      <p:sp>
        <p:nvSpPr>
          <p:cNvPr id="18" name="Shape 14"/>
          <p:cNvSpPr/>
          <p:nvPr/>
        </p:nvSpPr>
        <p:spPr>
          <a:xfrm>
            <a:off x="9936004" y="4372570"/>
            <a:ext cx="43577" cy="762833"/>
          </a:xfrm>
          <a:prstGeom prst="roundRect">
            <a:avLst>
              <a:gd name="adj" fmla="val 225078"/>
            </a:avLst>
          </a:prstGeom>
          <a:solidFill>
            <a:srgbClr val="313E80"/>
          </a:solidFill>
          <a:ln/>
        </p:spPr>
      </p:sp>
      <p:sp>
        <p:nvSpPr>
          <p:cNvPr id="19" name="Shape 15"/>
          <p:cNvSpPr/>
          <p:nvPr/>
        </p:nvSpPr>
        <p:spPr>
          <a:xfrm>
            <a:off x="9712643" y="4890254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64804" y="4931093"/>
            <a:ext cx="185857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18"/>
              </a:lnSpc>
              <a:buNone/>
            </a:pPr>
            <a:r>
              <a:rPr lang="en-US" sz="2574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574" dirty="0"/>
          </a:p>
        </p:txBody>
      </p:sp>
      <p:sp>
        <p:nvSpPr>
          <p:cNvPr id="21" name="Text 17"/>
          <p:cNvSpPr/>
          <p:nvPr/>
        </p:nvSpPr>
        <p:spPr>
          <a:xfrm>
            <a:off x="8595598" y="2288500"/>
            <a:ext cx="2724507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82"/>
              </a:lnSpc>
              <a:buNone/>
            </a:pPr>
            <a:r>
              <a:rPr lang="en-US" sz="2145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Supervisión</a:t>
            </a:r>
            <a:endParaRPr lang="en-US" sz="2145" dirty="0"/>
          </a:p>
        </p:txBody>
      </p:sp>
      <p:sp>
        <p:nvSpPr>
          <p:cNvPr id="22" name="Text 18"/>
          <p:cNvSpPr/>
          <p:nvPr/>
        </p:nvSpPr>
        <p:spPr>
          <a:xfrm>
            <a:off x="7641908" y="2759750"/>
            <a:ext cx="4631888" cy="1394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46"/>
              </a:lnSpc>
              <a:buNone/>
            </a:pPr>
            <a:r>
              <a:rPr lang="en-US" sz="1716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 necesario crear marcos regulatorios y mecanismos de supervisión para garantizar la rendición de cuentas en el desarrollo y uso de la IA.</a:t>
            </a:r>
            <a:endParaRPr lang="en-US" sz="1716" dirty="0"/>
          </a:p>
        </p:txBody>
      </p:sp>
      <p:pic>
        <p:nvPicPr>
          <p:cNvPr id="23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Conclusiones y recomendaciones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3195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desarrollo y la implementación responsable de la Inteligencia Artificial son fundamentales para maximizar sus beneficios y minimizar sus riesgos éticos. Es crucial adoptar un enfoque proactivo, basado en principios éticos, para guiar el avance de esta tecnología transformadora.</a:t>
            </a:r>
            <a:endParaRPr lang="en-US" sz="1750" dirty="0"/>
          </a:p>
        </p:txBody>
      </p:sp>
      <p:pic>
        <p:nvPicPr>
          <p:cNvPr id="7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2024-05-08T02:52:26Z</dcterms:created>
  <dcterms:modified xsi:type="dcterms:W3CDTF">2024-05-08T02:52:26Z</dcterms:modified>
</cp:coreProperties>
</file>