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  <p:sldId id="257" r:id="rId6"/>
    <p:sldId id="265" r:id="rId7"/>
    <p:sldId id="264" r:id="rId8"/>
    <p:sldId id="263" r:id="rId9"/>
    <p:sldId id="258" r:id="rId10"/>
    <p:sldId id="266" r:id="rId11"/>
    <p:sldId id="267" r:id="rId12"/>
    <p:sldId id="259" r:id="rId13"/>
    <p:sldId id="268" r:id="rId14"/>
    <p:sldId id="262" r:id="rId15"/>
    <p:sldId id="260" r:id="rId16"/>
    <p:sldId id="269" r:id="rId17"/>
    <p:sldId id="261" r:id="rId18"/>
    <p:sldId id="270" r:id="rId19"/>
    <p:sldId id="271" r:id="rId20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8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CD75D-6D2D-0940-848E-CDA94B933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5991"/>
            <a:ext cx="9144000" cy="137668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5442F-B10C-424A-B415-70D18139F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2291"/>
            <a:ext cx="9144000" cy="558800"/>
          </a:xfrm>
        </p:spPr>
        <p:txBody>
          <a:bodyPr/>
          <a:lstStyle>
            <a:lvl1pPr marL="0" indent="0" algn="ctr">
              <a:buNone/>
              <a:defRPr sz="24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88FD8-9DFD-1A47-9FE9-55AC82DB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5/10/2022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2D8AD-3DC3-B24B-ABF5-E4499573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2412B-3FBA-D94E-B615-61F39D8F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356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E6DDD-F5E9-D941-B1C2-92957845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791336"/>
            <a:ext cx="9135375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02C72-1EF4-C843-86C9-291D36C0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2116899"/>
            <a:ext cx="9135375" cy="406006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EF3517-046C-A449-A527-022DAE3D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5/10/2022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5BFCF-A00A-F44F-9096-1B98A491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9E42A-A394-2342-B30B-38687766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22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02898-116E-B743-B455-5126522E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90" y="768351"/>
            <a:ext cx="8637826" cy="1198236"/>
          </a:xfrm>
        </p:spPr>
        <p:txBody>
          <a:bodyPr anchor="b"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D47A58-558B-EB4E-8E58-4AA5D579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590" y="2272148"/>
            <a:ext cx="8637826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CD9D7-DFFE-2148-AC26-424389ED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5/10/2022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7C5A4-6886-4F49-BCB5-F76A5566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2F288-7BDE-7842-AD21-B57C1708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3240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6813C-605C-EA4A-BC47-BA71B2A5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715"/>
            <a:ext cx="8468638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53FD4-365B-D241-BE20-430CB9AE6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14347"/>
            <a:ext cx="8468638" cy="37108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DF318-DC75-914F-ABCC-06B3DCF6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5/10/2022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6B319A-4560-2F4D-97E7-2CDD146D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F0732-5C99-334B-9916-D5D8F9AE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998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019A8-5EB7-424B-A8C2-02D236A0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627"/>
            <a:ext cx="8443586" cy="823912"/>
          </a:xfrm>
        </p:spPr>
        <p:txBody>
          <a:bodyPr>
            <a:noAutofit/>
          </a:bodyPr>
          <a:lstStyle>
            <a:lvl1pPr>
              <a:defRPr sz="32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B5E690-A029-0949-B872-D08B44C3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4325"/>
            <a:ext cx="8443586" cy="811516"/>
          </a:xfrm>
        </p:spPr>
        <p:txBody>
          <a:bodyPr anchor="b"/>
          <a:lstStyle>
            <a:lvl1pPr marL="0" indent="0">
              <a:buNone/>
              <a:defRPr sz="2400" b="1">
                <a:latin typeface="Avenir Boo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2DC99C-A35E-8A4D-B126-133A37715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2969627"/>
            <a:ext cx="8443586" cy="3182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9B803A-88F6-C64A-9EA1-4A262911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5/10/2022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254027-5565-C944-9296-7EDB6215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496CF-3C62-F747-8270-6CD39E5B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02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F2E89-4E69-C540-ADBB-74C83F54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63" y="966374"/>
            <a:ext cx="8856945" cy="1263259"/>
          </a:xfrm>
        </p:spPr>
        <p:txBody>
          <a:bodyPr>
            <a:normAutofit/>
          </a:bodyPr>
          <a:lstStyle>
            <a:lvl1pPr>
              <a:defRPr sz="32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712CA9-C4E9-594F-990C-9B635D7A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5/10/2022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972E-DD1E-274C-9AF4-1D1E5F2A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7977F2-9454-7840-BB03-F2537CA3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603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38AE7-9AAE-1643-8C04-7EE4100F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32" y="2475490"/>
            <a:ext cx="8880953" cy="1606463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4AA09-1EA4-F04F-9CDF-D307A8EE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3332" y="4623399"/>
            <a:ext cx="8880953" cy="65005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402052-64FA-C64C-80A9-A7BEFADB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5/10/2022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B94397-2A02-3844-99CD-B3988C52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3A8CC-299D-A94E-9070-ADD732EA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7420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286DC3-02E9-304C-8CA0-17652D93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8A0C2-6AC0-4149-BDFB-60DB57FB5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E1D09-F616-A94D-AFEE-582FB7AC1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9495-9D0F-774B-9F07-5CA4A10639B7}" type="datetimeFigureOut">
              <a:rPr lang="es-CR" smtClean="0"/>
              <a:t>5/10/2022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3BC733-8C05-6D46-9A7B-B96A10E8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E5759-ED2A-3540-BE4B-E650C435F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31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mlElvNsDDo?list=PLfaRPuvgD0aHNVbUZKZvaKYaU9d6gD9k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07KzEBoKOo?list=PLfaRPuvgD0aHNVbUZKZvaKYaU9d6gD9k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ZypwHrN2_8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3FC3-18EA-D04D-BC2B-A9CEFEFB2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 plan de mercadeo para Social Media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C62D03-82A8-3946-A50E-DC827A258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/>
              <a:t>Curso Redactor de contenido para Social Media (copywriter)</a:t>
            </a:r>
          </a:p>
        </p:txBody>
      </p:sp>
    </p:spTree>
    <p:extLst>
      <p:ext uri="{BB962C8B-B14F-4D97-AF65-F5344CB8AC3E}">
        <p14:creationId xmlns:p14="http://schemas.microsoft.com/office/powerpoint/2010/main" val="263376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663AF-FCC3-F152-555D-04F3CA66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Para </a:t>
            </a: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responder las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:</a:t>
            </a:r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lograr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lograr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lo </a:t>
            </a:r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lograr</a:t>
            </a:r>
            <a:r>
              <a:rPr lang="en-US" dirty="0"/>
              <a:t>?</a:t>
            </a:r>
          </a:p>
          <a:p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lo </a:t>
            </a:r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lograr</a:t>
            </a:r>
            <a:r>
              <a:rPr lang="en-US" dirty="0"/>
              <a:t>?</a:t>
            </a:r>
            <a:endParaRPr lang="es-CR" dirty="0"/>
          </a:p>
          <a:p>
            <a:r>
              <a:rPr lang="en-US" dirty="0"/>
              <a:t>¿</a:t>
            </a:r>
            <a:r>
              <a:rPr lang="en-US" dirty="0" err="1"/>
              <a:t>Cuándo</a:t>
            </a:r>
            <a:r>
              <a:rPr lang="en-US" dirty="0"/>
              <a:t> lo </a:t>
            </a:r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lograr</a:t>
            </a:r>
            <a:r>
              <a:rPr 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s-CR" dirty="0"/>
              <a:t>Seguidamente, se describen las estrategias y actividades que se deben realizar para ejecutar el plan.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620E76-822B-3660-CF98-163F8170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3" y="790575"/>
            <a:ext cx="9136062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5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0147F-7AEC-6900-DB25-5D861ECD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Derivados de los objetivos nacen los KPI que son indicadores que se extraen de las métricas para ayudarnos a conocer que tan efectiva fue la estrategia.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/>
              <a:t>Las métricas y los indicadores son instrumentos propios de las redes sociales, aplicables cien por ciento a los planes de marketing digital.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E6DA37-93A9-3B88-E7DB-444F3E27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3" y="790575"/>
            <a:ext cx="9136062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8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40643-0BC7-A21F-D8B3-F75E24C40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sz="2400" b="1" dirty="0"/>
              <a:t>3. Ejecución del plan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/>
              <a:t>La tercera etapa es la ejecución del plan por medio de las estrategias y actividades,  gracias a un cronograma en donde se determinan las fechas y las personas responsables de desarrollar cada actividad. </a:t>
            </a:r>
          </a:p>
          <a:p>
            <a:pPr marL="0" indent="0">
              <a:buNone/>
            </a:pPr>
            <a:r>
              <a:rPr lang="es-CR" dirty="0"/>
              <a:t>En esta etapa también se toma en cuenta el presupuesto y los recursos que se necesitan para la ejecución del plan.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de las </a:t>
            </a:r>
            <a:r>
              <a:rPr lang="en-US" dirty="0" err="1"/>
              <a:t>estrategias</a:t>
            </a:r>
            <a:r>
              <a:rPr lang="en-US" dirty="0"/>
              <a:t>, </a:t>
            </a:r>
            <a:r>
              <a:rPr lang="en-US" dirty="0" err="1"/>
              <a:t>también</a:t>
            </a:r>
            <a:r>
              <a:rPr lang="en-US" dirty="0"/>
              <a:t> se les </a:t>
            </a:r>
            <a:r>
              <a:rPr lang="en-US" dirty="0" err="1"/>
              <a:t>conocen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tácticas</a:t>
            </a:r>
            <a:r>
              <a:rPr lang="en-US" dirty="0"/>
              <a:t> y son </a:t>
            </a:r>
            <a:r>
              <a:rPr lang="en-US" dirty="0" err="1"/>
              <a:t>básicamente</a:t>
            </a:r>
            <a:r>
              <a:rPr lang="en-US" dirty="0"/>
              <a:t> </a:t>
            </a:r>
            <a:r>
              <a:rPr lang="es-ES" dirty="0"/>
              <a:t>las acciones específicas de cada una de las herramientas de la mezcla de marketing y el servicio al cliente para implementar las estrategias definidas anteriormente. Responden a las preguntas qué, quién y cómo.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329B90-3B73-6E5F-C080-ABEAE48F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3" y="790575"/>
            <a:ext cx="9136062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8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3F16-62D8-1635-28A5-B7E4809A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Como </a:t>
            </a:r>
            <a:r>
              <a:rPr lang="en-US" dirty="0" err="1"/>
              <a:t>parte</a:t>
            </a:r>
            <a:r>
              <a:rPr lang="en-US" dirty="0"/>
              <a:t> de las </a:t>
            </a:r>
            <a:r>
              <a:rPr lang="en-US" dirty="0" err="1"/>
              <a:t>tácticas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la </a:t>
            </a:r>
            <a:r>
              <a:rPr lang="en-US" dirty="0" err="1"/>
              <a:t>publicación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contenidos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campañas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es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 </a:t>
            </a:r>
            <a:r>
              <a:rPr lang="en-US" dirty="0" err="1"/>
              <a:t>definir</a:t>
            </a:r>
            <a:r>
              <a:rPr lang="en-US" dirty="0"/>
              <a:t> las </a:t>
            </a:r>
            <a:r>
              <a:rPr lang="en-US" dirty="0" err="1"/>
              <a:t>categorias</a:t>
            </a:r>
            <a:r>
              <a:rPr lang="en-US" dirty="0"/>
              <a:t> y </a:t>
            </a:r>
            <a:r>
              <a:rPr lang="en-US" dirty="0" err="1"/>
              <a:t>formatos</a:t>
            </a:r>
            <a:r>
              <a:rPr lang="en-US" dirty="0"/>
              <a:t> de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contenidos</a:t>
            </a:r>
            <a:r>
              <a:rPr lang="en-US" dirty="0"/>
              <a:t>, y para </a:t>
            </a:r>
            <a:r>
              <a:rPr lang="en-US" dirty="0" err="1"/>
              <a:t>hacerlo</a:t>
            </a:r>
            <a:r>
              <a:rPr lang="en-US" dirty="0"/>
              <a:t> se </a:t>
            </a:r>
            <a:r>
              <a:rPr lang="en-US" dirty="0" err="1"/>
              <a:t>deben</a:t>
            </a:r>
            <a:r>
              <a:rPr lang="en-US" dirty="0"/>
              <a:t> de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objtivos</a:t>
            </a:r>
            <a:r>
              <a:rPr lang="en-US" dirty="0"/>
              <a:t> y a </a:t>
            </a:r>
            <a:r>
              <a:rPr lang="en-US" dirty="0" err="1"/>
              <a:t>los</a:t>
            </a:r>
            <a:r>
              <a:rPr lang="en-US" dirty="0"/>
              <a:t> KPI,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, la </a:t>
            </a:r>
            <a:r>
              <a:rPr lang="en-US" dirty="0" err="1"/>
              <a:t>frecuencia</a:t>
            </a:r>
            <a:r>
              <a:rPr lang="en-US" dirty="0"/>
              <a:t> de </a:t>
            </a:r>
            <a:r>
              <a:rPr lang="en-US" dirty="0" err="1"/>
              <a:t>dichas</a:t>
            </a:r>
            <a:r>
              <a:rPr lang="en-US" dirty="0"/>
              <a:t> </a:t>
            </a:r>
            <a:r>
              <a:rPr lang="en-US" dirty="0" err="1"/>
              <a:t>publicaciones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94DB2A-3671-5301-1AAC-D7CE8ABC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3" y="790575"/>
            <a:ext cx="9136062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6A08F3-4D60-C7BD-24A5-E2938A919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623" y="3676261"/>
            <a:ext cx="4249223" cy="27983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D4003-EF9C-15C2-A081-221EC3520D7B}"/>
              </a:ext>
            </a:extLst>
          </p:cNvPr>
          <p:cNvSpPr txBox="1"/>
          <p:nvPr/>
        </p:nvSpPr>
        <p:spPr>
          <a:xfrm>
            <a:off x="7853890" y="3676261"/>
            <a:ext cx="1091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Freepik.com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344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85B5-EEB7-943C-42BD-4708061D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b="1" dirty="0"/>
              <a:t>4. Medición y evaluación del plan de mercadeo para Social Media</a:t>
            </a:r>
          </a:p>
          <a:p>
            <a:endParaRPr lang="es-CR" dirty="0"/>
          </a:p>
          <a:p>
            <a:pPr marL="0" indent="0">
              <a:buNone/>
            </a:pPr>
            <a:r>
              <a:rPr lang="es-CR" dirty="0"/>
              <a:t>La última etapa es la medición y evaluación del plan ejecutado, identificando de esta manera si fue efectiva y si se logró el o los objetivos iniciales.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mejor</a:t>
            </a:r>
            <a:r>
              <a:rPr lang="en-US" dirty="0"/>
              <a:t> forma de </a:t>
            </a:r>
            <a:r>
              <a:rPr lang="en-US" dirty="0" err="1"/>
              <a:t>hacerlo</a:t>
            </a:r>
            <a:r>
              <a:rPr lang="en-US" dirty="0"/>
              <a:t> es </a:t>
            </a:r>
            <a:r>
              <a:rPr lang="en-US" dirty="0" err="1"/>
              <a:t>analizando</a:t>
            </a:r>
            <a:r>
              <a:rPr lang="en-US" dirty="0"/>
              <a:t> las </a:t>
            </a:r>
            <a:r>
              <a:rPr lang="en-US" dirty="0" err="1"/>
              <a:t>métricas</a:t>
            </a:r>
            <a:r>
              <a:rPr lang="en-US" dirty="0"/>
              <a:t> finales y </a:t>
            </a:r>
            <a:r>
              <a:rPr lang="en-US" dirty="0" err="1"/>
              <a:t>comparándolas</a:t>
            </a:r>
            <a:r>
              <a:rPr lang="en-US" dirty="0"/>
              <a:t> con las </a:t>
            </a:r>
            <a:r>
              <a:rPr lang="en-US" dirty="0" err="1"/>
              <a:t>iniciales</a:t>
            </a:r>
            <a:r>
              <a:rPr lang="en-US" dirty="0"/>
              <a:t>. Si no se </a:t>
            </a:r>
            <a:r>
              <a:rPr lang="en-US" dirty="0" err="1"/>
              <a:t>alcanzaron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, se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analizar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plantearon</a:t>
            </a:r>
            <a:r>
              <a:rPr lang="en-US" dirty="0"/>
              <a:t> de forma </a:t>
            </a:r>
            <a:r>
              <a:rPr lang="en-US" dirty="0" err="1"/>
              <a:t>correcta</a:t>
            </a:r>
            <a:r>
              <a:rPr lang="en-US" dirty="0"/>
              <a:t> y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s-ES" dirty="0"/>
              <a:t>nuevas decisiones, convirtiéndose de esta manera en un proceso de mejoramiento continuo.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90AC67-B22F-F29F-ECD1-2207443F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3" y="790575"/>
            <a:ext cx="9136062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5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43D2-12C1-CCBA-4514-21A9FCEBF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651993"/>
            <a:ext cx="9135375" cy="1083501"/>
          </a:xfrm>
        </p:spPr>
        <p:txBody>
          <a:bodyPr/>
          <a:lstStyle/>
          <a:p>
            <a:pPr marL="0" indent="0">
              <a:buNone/>
            </a:pPr>
            <a:r>
              <a:rPr lang="es-CR" dirty="0"/>
              <a:t>En los siguientes videos, se explican con mucha claridad los aspectos importantes a tomar en cuenta para el plan de mercadeo para la Social Media y la estrategia de contenidos.</a:t>
            </a:r>
            <a:endParaRPr lang="en-US" dirty="0"/>
          </a:p>
        </p:txBody>
      </p:sp>
      <p:pic>
        <p:nvPicPr>
          <p:cNvPr id="7" name="Online Media 6" title="➡ Cómo crear una ESTRATEGIA DE MARKETING en redes sociales ⬅【2022】">
            <a:hlinkClick r:id="" action="ppaction://media"/>
            <a:extLst>
              <a:ext uri="{FF2B5EF4-FFF2-40B4-BE49-F238E27FC236}">
                <a16:creationId xmlns:a16="http://schemas.microsoft.com/office/drawing/2014/main" id="{E223C943-9D17-BAD1-CAC8-501CAD404D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87855" y="1735494"/>
            <a:ext cx="7746217" cy="4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7" title="✅ Cómo utilizar los PILARES DE CONTENIDO en tu ESTRATEGIA DE MARKETING 【2022】">
            <a:hlinkClick r:id="" action="ppaction://media"/>
            <a:extLst>
              <a:ext uri="{FF2B5EF4-FFF2-40B4-BE49-F238E27FC236}">
                <a16:creationId xmlns:a16="http://schemas.microsoft.com/office/drawing/2014/main" id="{A1B6F06C-3BDD-39C9-3F36-1D7EBCB88C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8355" y="1695322"/>
            <a:ext cx="7799819" cy="44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7531-0483-8EE1-80CB-3979A5F6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5A10-A50C-5488-7AA7-5875C8BF8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El plan de mercadeo para Social Media es un plan o guía con etapas para alcanzar un objetivo de venta o de posicionamiento. Consiste en establecer las estrategias y el cómo ejecutarlas con el fin de lograr el objetivo planteado inicialmente.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F7180-AF26-4472-D0D7-42AEA4135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66" y="3429000"/>
            <a:ext cx="6310071" cy="3050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8923BB-AE68-7948-9228-DEBD71A6DC6B}"/>
              </a:ext>
            </a:extLst>
          </p:cNvPr>
          <p:cNvSpPr txBox="1"/>
          <p:nvPr/>
        </p:nvSpPr>
        <p:spPr>
          <a:xfrm>
            <a:off x="4320074" y="3442462"/>
            <a:ext cx="1091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Freepik.com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925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5582-1E72-DA5A-D6E6-52C4669A2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Al Plan de Marketing se le conoce como la herramienta más eficaz para aumentar las ventas.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Tradicionalmente esta herramienta consiste en identificar el mercado meta, qué venderle, cómo venderle, en qué cantidades, a qué precio, cuándo y dónde y en cuales canales o circuitos de distribución.</a:t>
            </a:r>
            <a:r>
              <a:rPr lang="en-US" dirty="0"/>
              <a:t> Hoy en día las </a:t>
            </a:r>
            <a:r>
              <a:rPr lang="en-US" dirty="0" err="1"/>
              <a:t>respuestas</a:t>
            </a:r>
            <a:r>
              <a:rPr lang="en-US" dirty="0"/>
              <a:t> a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van </a:t>
            </a:r>
            <a:r>
              <a:rPr lang="en-US" dirty="0" err="1"/>
              <a:t>dirigidas</a:t>
            </a:r>
            <a:r>
              <a:rPr lang="en-US" dirty="0"/>
              <a:t> a la social media.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 plan de </a:t>
            </a:r>
            <a:r>
              <a:rPr lang="en-US" dirty="0" err="1"/>
              <a:t>mercadeo</a:t>
            </a:r>
            <a:r>
              <a:rPr lang="en-US" dirty="0"/>
              <a:t> que no tome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las redes </a:t>
            </a:r>
            <a:r>
              <a:rPr lang="en-US" dirty="0" err="1"/>
              <a:t>sociales</a:t>
            </a:r>
            <a:r>
              <a:rPr lang="en-US" dirty="0"/>
              <a:t>, es un plan </a:t>
            </a:r>
            <a:r>
              <a:rPr lang="en-US" dirty="0" err="1"/>
              <a:t>fallido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principio, </a:t>
            </a:r>
            <a:r>
              <a:rPr lang="en-US" dirty="0" err="1"/>
              <a:t>ya</a:t>
            </a:r>
            <a:r>
              <a:rPr lang="en-US" dirty="0"/>
              <a:t> que la audiencia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totalmente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red.</a:t>
            </a:r>
            <a:endParaRPr lang="es-E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1E2E3F-960B-EFB4-1B7E-A2CAAAA4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791336"/>
            <a:ext cx="9135375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4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CA9E3-B9DE-B8FB-EDC4-7AE6E42C8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Preparar un plan de marketing, instrumentarlo y evaluarlo es construir una guía metodológica de las acciones o actividades a desarrollar en un tiempo determinado.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DB0618-9D54-9351-960F-AB856744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791336"/>
            <a:ext cx="9135375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E2C92-4165-375B-A70E-16030604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75" y="2859833"/>
            <a:ext cx="5963884" cy="3762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8BC1C-9DE6-4481-2570-7DDCB7DBFEB3}"/>
              </a:ext>
            </a:extLst>
          </p:cNvPr>
          <p:cNvSpPr txBox="1"/>
          <p:nvPr/>
        </p:nvSpPr>
        <p:spPr>
          <a:xfrm>
            <a:off x="4320074" y="2985262"/>
            <a:ext cx="1091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Freepik.com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143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5554D-C1AD-08A5-09B1-04DCFE2F3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En este plan se destacan los objetivos, las estrategias y las acciones para lograr las metas específicas en dicho período. Igualmente, identifica a las personas responsables de ejecutar cada una de las acciones y el presupuesto necesario.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6025F6-F73D-BF7D-2FEC-C5B72C7B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791336"/>
            <a:ext cx="9135375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49311-14E8-907F-2021-747138AC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115" y="3692628"/>
            <a:ext cx="7102455" cy="2484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8B67D-AE65-3DE3-F711-C3DCF5BE206D}"/>
              </a:ext>
            </a:extLst>
          </p:cNvPr>
          <p:cNvSpPr txBox="1"/>
          <p:nvPr/>
        </p:nvSpPr>
        <p:spPr>
          <a:xfrm>
            <a:off x="3655115" y="5899964"/>
            <a:ext cx="1091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Freepik.com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143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07BB4-E2F3-F084-8B89-44E71659A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Está dividido por cuatro etapas básicamente:</a:t>
            </a:r>
          </a:p>
          <a:p>
            <a:endParaRPr lang="es-CR" dirty="0"/>
          </a:p>
          <a:p>
            <a:pPr marL="0" indent="0">
              <a:buNone/>
            </a:pPr>
            <a:r>
              <a:rPr lang="es-CR" dirty="0"/>
              <a:t>1. El análisis de la situación en que se encuentra el producto, marca o empresa. </a:t>
            </a:r>
          </a:p>
          <a:p>
            <a:pPr marL="0" indent="0">
              <a:buNone/>
            </a:pPr>
            <a:r>
              <a:rPr lang="es-CR" dirty="0"/>
              <a:t>2. </a:t>
            </a:r>
            <a:r>
              <a:rPr lang="es-ES" dirty="0"/>
              <a:t>Plantear los objetivos que se desean alcanzar y la estrategia para alcanzarlos.</a:t>
            </a:r>
          </a:p>
          <a:p>
            <a:pPr marL="0" indent="0">
              <a:buNone/>
            </a:pPr>
            <a:r>
              <a:rPr lang="es-ES" dirty="0"/>
              <a:t>3. La ejecución de las estrategias y actividades.</a:t>
            </a:r>
          </a:p>
          <a:p>
            <a:pPr marL="0" indent="0">
              <a:buNone/>
            </a:pPr>
            <a:r>
              <a:rPr lang="es-ES" dirty="0"/>
              <a:t>4. La medición y evaluación del plan ejecutado.</a:t>
            </a:r>
            <a:endParaRPr lang="es-C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6562A5-43E6-8C59-2A8C-6AEE0104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791336"/>
            <a:ext cx="9135375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9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F1F5-5933-E97B-C096-ABC2A82EC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sz="2800" b="1" dirty="0"/>
              <a:t>1. </a:t>
            </a:r>
            <a:r>
              <a:rPr lang="es-CR" sz="2400" b="1" dirty="0"/>
              <a:t>El análisis de la situación en que se encuentra el producto, marca o empresa. </a:t>
            </a:r>
          </a:p>
          <a:p>
            <a:pPr marL="457200" indent="-457200">
              <a:buAutoNum type="arabicPeriod"/>
            </a:pPr>
            <a:endParaRPr lang="es-CR" dirty="0"/>
          </a:p>
          <a:p>
            <a:pPr marL="0" indent="0">
              <a:buNone/>
            </a:pPr>
            <a:r>
              <a:rPr lang="es-CR" dirty="0"/>
              <a:t>En esta etapa, como parte de un análisis del entorno, se analiza la competencia y toda la actividad que ella hace. 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/>
              <a:t>También se hace un análisis FODA para medir las fortalezas, oportunidades, debilidades y amenazas en la que se encuentra la marca o producto que se quiere mercadear.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B1D5CC-A8AA-383D-FB46-854C8D33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3" y="790575"/>
            <a:ext cx="9136062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2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2D05-3C8C-E623-0F73-468EAA2AB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En el siguiente video se </a:t>
            </a:r>
            <a:r>
              <a:rPr lang="es-CR" dirty="0" err="1"/>
              <a:t>amplian</a:t>
            </a:r>
            <a:r>
              <a:rPr lang="es-CR" dirty="0"/>
              <a:t> los conceptos de FODA.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7DB32E-0A81-B259-8F73-6FA9D202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3" y="790575"/>
            <a:ext cx="9136062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  <p:pic>
        <p:nvPicPr>
          <p:cNvPr id="5" name="Online Media 4" title="Lección 10: Análisis FODA">
            <a:hlinkClick r:id="" action="ppaction://media"/>
            <a:extLst>
              <a:ext uri="{FF2B5EF4-FFF2-40B4-BE49-F238E27FC236}">
                <a16:creationId xmlns:a16="http://schemas.microsoft.com/office/drawing/2014/main" id="{FDF807DF-235C-50E0-85FC-2B74BE2E1F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43956" y="3087202"/>
            <a:ext cx="5671076" cy="32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ED020-02CF-5F0D-EAEB-2EA4FFF6C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800" b="1" dirty="0"/>
              <a:t>2</a:t>
            </a:r>
            <a:r>
              <a:rPr lang="es-CR" sz="2400" b="1" dirty="0"/>
              <a:t>. Plantear los objetivos que se desean alcanzar, y la estrategia para alcanzarlos. </a:t>
            </a:r>
          </a:p>
          <a:p>
            <a:endParaRPr lang="es-CR" dirty="0"/>
          </a:p>
          <a:p>
            <a:pPr marL="0" indent="0">
              <a:buNone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segunda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 se </a:t>
            </a:r>
            <a:r>
              <a:rPr lang="en-US" dirty="0" err="1"/>
              <a:t>plantean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plazo</a:t>
            </a:r>
            <a:r>
              <a:rPr lang="en-US" dirty="0"/>
              <a:t> (</a:t>
            </a:r>
            <a:r>
              <a:rPr lang="en-US" dirty="0" err="1"/>
              <a:t>mínimo</a:t>
            </a:r>
            <a:r>
              <a:rPr lang="en-US" dirty="0"/>
              <a:t> de 3 meses) para </a:t>
            </a:r>
            <a:r>
              <a:rPr lang="en-US" dirty="0" err="1"/>
              <a:t>alcanzarlos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ser </a:t>
            </a:r>
            <a:r>
              <a:rPr lang="en-US" dirty="0" err="1"/>
              <a:t>según</a:t>
            </a:r>
            <a:r>
              <a:rPr lang="en-US" dirty="0"/>
              <a:t> el </a:t>
            </a:r>
            <a:r>
              <a:rPr lang="en-US" dirty="0" err="1"/>
              <a:t>método</a:t>
            </a:r>
            <a:r>
              <a:rPr lang="en-US" dirty="0"/>
              <a:t> SMART: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implica</a:t>
            </a:r>
            <a:r>
              <a:rPr lang="en-US" dirty="0"/>
              <a:t> que </a:t>
            </a:r>
            <a:r>
              <a:rPr lang="en-US" dirty="0" err="1"/>
              <a:t>sean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 (o sea </a:t>
            </a:r>
            <a:r>
              <a:rPr lang="en-US" dirty="0" err="1"/>
              <a:t>concreto</a:t>
            </a:r>
            <a:r>
              <a:rPr lang="en-US" dirty="0"/>
              <a:t>), </a:t>
            </a:r>
            <a:r>
              <a:rPr lang="en-US" dirty="0" err="1"/>
              <a:t>medibles</a:t>
            </a:r>
            <a:r>
              <a:rPr lang="en-US" dirty="0"/>
              <a:t> (que se </a:t>
            </a:r>
            <a:r>
              <a:rPr lang="en-US" dirty="0" err="1"/>
              <a:t>puedan</a:t>
            </a:r>
            <a:r>
              <a:rPr lang="en-US" dirty="0"/>
              <a:t> </a:t>
            </a:r>
            <a:r>
              <a:rPr lang="en-US" dirty="0" err="1"/>
              <a:t>cuantificar</a:t>
            </a:r>
            <a:r>
              <a:rPr lang="en-US" dirty="0"/>
              <a:t>), </a:t>
            </a:r>
            <a:r>
              <a:rPr lang="en-US" dirty="0" err="1"/>
              <a:t>alcanzables</a:t>
            </a:r>
            <a:r>
              <a:rPr lang="en-US" dirty="0"/>
              <a:t>  (</a:t>
            </a:r>
            <a:r>
              <a:rPr lang="en-US" dirty="0" err="1"/>
              <a:t>reales</a:t>
            </a:r>
            <a:r>
              <a:rPr lang="en-US" dirty="0"/>
              <a:t>), </a:t>
            </a:r>
            <a:r>
              <a:rPr lang="en-US" dirty="0" err="1"/>
              <a:t>relevalentes</a:t>
            </a:r>
            <a:r>
              <a:rPr lang="en-US" dirty="0"/>
              <a:t> (que </a:t>
            </a:r>
            <a:r>
              <a:rPr lang="en-US" dirty="0" err="1"/>
              <a:t>impacten</a:t>
            </a:r>
            <a:r>
              <a:rPr lang="en-US" dirty="0"/>
              <a:t> en </a:t>
            </a:r>
            <a:r>
              <a:rPr lang="en-US" dirty="0" err="1"/>
              <a:t>positivo</a:t>
            </a:r>
            <a:r>
              <a:rPr lang="en-US" dirty="0"/>
              <a:t>) y </a:t>
            </a:r>
            <a:r>
              <a:rPr lang="en-US" dirty="0" err="1"/>
              <a:t>temporalizados</a:t>
            </a:r>
            <a:r>
              <a:rPr lang="en-US" dirty="0"/>
              <a:t> (que </a:t>
            </a:r>
            <a:r>
              <a:rPr lang="en-US" dirty="0" err="1"/>
              <a:t>tengan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fecha</a:t>
            </a:r>
            <a:r>
              <a:rPr lang="en-US" dirty="0"/>
              <a:t> </a:t>
            </a:r>
            <a:r>
              <a:rPr lang="en-US" dirty="0" err="1"/>
              <a:t>límite</a:t>
            </a:r>
            <a:r>
              <a:rPr lang="en-US" dirty="0"/>
              <a:t> de </a:t>
            </a:r>
            <a:r>
              <a:rPr lang="en-US" dirty="0" err="1"/>
              <a:t>ejecución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11D9F4-0910-E732-F982-1280F87B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3" y="790575"/>
            <a:ext cx="9136062" cy="1325563"/>
          </a:xfrm>
        </p:spPr>
        <p:txBody>
          <a:bodyPr/>
          <a:lstStyle/>
          <a:p>
            <a:r>
              <a:rPr lang="es-CR" dirty="0"/>
              <a:t>El plan de mercadeo para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19270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fd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rcsm" id="{A34A9D23-ACBD-454C-807F-7D5D1EEBB27D}" vid="{7E48CEFF-7868-4348-8D92-E91EC6187A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86811546181949855DED633DDE8444" ma:contentTypeVersion="14" ma:contentTypeDescription="Create a new document." ma:contentTypeScope="" ma:versionID="9585686e32cd55cada2143680265a9db">
  <xsd:schema xmlns:xsd="http://www.w3.org/2001/XMLSchema" xmlns:xs="http://www.w3.org/2001/XMLSchema" xmlns:p="http://schemas.microsoft.com/office/2006/metadata/properties" xmlns:ns3="b00f458f-305c-4244-b818-a6f5f0be9b38" xmlns:ns4="4e81df6e-721a-4fb5-8779-3e4e0f2df3af" targetNamespace="http://schemas.microsoft.com/office/2006/metadata/properties" ma:root="true" ma:fieldsID="0fbfc44a50a3a4d43b17d643e5ed7eff" ns3:_="" ns4:_="">
    <xsd:import namespace="b00f458f-305c-4244-b818-a6f5f0be9b38"/>
    <xsd:import namespace="4e81df6e-721a-4fb5-8779-3e4e0f2df3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f458f-305c-4244-b818-a6f5f0be9b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1df6e-721a-4fb5-8779-3e4e0f2df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8A02A4-CC2E-4A1B-ADE4-771AC5409BA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b00f458f-305c-4244-b818-a6f5f0be9b38"/>
    <ds:schemaRef ds:uri="http://purl.org/dc/dcmitype/"/>
    <ds:schemaRef ds:uri="4e81df6e-721a-4fb5-8779-3e4e0f2df3a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71D8DD-CA43-49A3-974D-7556AE844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f458f-305c-4244-b818-a6f5f0be9b38"/>
    <ds:schemaRef ds:uri="4e81df6e-721a-4fb5-8779-3e4e0f2df3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69FEEC-AA4D-4770-8340-69166E54DE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presentacion_rcsm</Template>
  <TotalTime>460</TotalTime>
  <Words>957</Words>
  <Application>Microsoft Office PowerPoint</Application>
  <PresentationFormat>Panorámica</PresentationFormat>
  <Paragraphs>68</Paragraphs>
  <Slides>16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plantilla_fdc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El plan de mercadeo para Social Media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Social Media y su diferencia con las Redes Sociales</dc:title>
  <dc:creator>Gina Garro</dc:creator>
  <cp:lastModifiedBy>Aurora Quesada Naranjo</cp:lastModifiedBy>
  <cp:revision>31</cp:revision>
  <dcterms:created xsi:type="dcterms:W3CDTF">2022-02-24T17:50:55Z</dcterms:created>
  <dcterms:modified xsi:type="dcterms:W3CDTF">2022-10-05T15:35:14Z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0x0101006C86811546181949855DED633DDE8444</vt:lpwstr>
  </property>
</Properties>
</file>