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sldIdLst>
    <p:sldId id="256" r:id="rId5"/>
    <p:sldId id="257" r:id="rId6"/>
    <p:sldId id="258" r:id="rId7"/>
    <p:sldId id="259" r:id="rId8"/>
    <p:sldId id="260" r:id="rId9"/>
    <p:sldId id="261" r:id="rId10"/>
    <p:sldId id="262" r:id="rId11"/>
    <p:sldId id="263" r:id="rId12"/>
    <p:sldId id="282" r:id="rId13"/>
    <p:sldId id="264" r:id="rId14"/>
    <p:sldId id="265" r:id="rId15"/>
    <p:sldId id="266" r:id="rId16"/>
    <p:sldId id="267" r:id="rId17"/>
    <p:sldId id="283" r:id="rId18"/>
    <p:sldId id="268" r:id="rId19"/>
    <p:sldId id="269" r:id="rId20"/>
    <p:sldId id="270" r:id="rId21"/>
    <p:sldId id="271" r:id="rId22"/>
    <p:sldId id="272" r:id="rId23"/>
    <p:sldId id="273" r:id="rId24"/>
    <p:sldId id="274" r:id="rId25"/>
    <p:sldId id="276" r:id="rId26"/>
    <p:sldId id="278" r:id="rId27"/>
    <p:sldId id="279" r:id="rId28"/>
    <p:sldId id="280" r:id="rId29"/>
    <p:sldId id="281" r:id="rId30"/>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C75BBA-0BFD-4D61-BA74-25C992ECFCD0}" v="41" dt="2022-09-28T13:40:36.6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8"/>
    <p:restoredTop sz="96327"/>
  </p:normalViewPr>
  <p:slideViewPr>
    <p:cSldViewPr snapToGrid="0" snapToObjects="1">
      <p:cViewPr varScale="1">
        <p:scale>
          <a:sx n="110" d="100"/>
          <a:sy n="110" d="100"/>
        </p:scale>
        <p:origin x="9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na Garro Cervantes" userId="S::ggarrocervantes@ina.cr::4a5b6989-5544-4b22-bcac-8465547dd129" providerId="AD" clId="Web-{CEC75BBA-0BFD-4D61-BA74-25C992ECFCD0}"/>
    <pc:docChg chg="modSld">
      <pc:chgData name="Georgina Garro Cervantes" userId="S::ggarrocervantes@ina.cr::4a5b6989-5544-4b22-bcac-8465547dd129" providerId="AD" clId="Web-{CEC75BBA-0BFD-4D61-BA74-25C992ECFCD0}" dt="2022-09-28T13:40:36.683" v="31" actId="1076"/>
      <pc:docMkLst>
        <pc:docMk/>
      </pc:docMkLst>
      <pc:sldChg chg="addSp modSp">
        <pc:chgData name="Georgina Garro Cervantes" userId="S::ggarrocervantes@ina.cr::4a5b6989-5544-4b22-bcac-8465547dd129" providerId="AD" clId="Web-{CEC75BBA-0BFD-4D61-BA74-25C992ECFCD0}" dt="2022-09-28T13:38:34.905" v="11" actId="1076"/>
        <pc:sldMkLst>
          <pc:docMk/>
          <pc:sldMk cId="3080925108" sldId="258"/>
        </pc:sldMkLst>
        <pc:spChg chg="add mod">
          <ac:chgData name="Georgina Garro Cervantes" userId="S::ggarrocervantes@ina.cr::4a5b6989-5544-4b22-bcac-8465547dd129" providerId="AD" clId="Web-{CEC75BBA-0BFD-4D61-BA74-25C992ECFCD0}" dt="2022-09-28T13:38:34.905" v="11" actId="1076"/>
          <ac:spMkLst>
            <pc:docMk/>
            <pc:sldMk cId="3080925108" sldId="258"/>
            <ac:spMk id="2" creationId="{E739FEE6-B711-C70F-E625-BDE3C7C4318E}"/>
          </ac:spMkLst>
        </pc:spChg>
      </pc:sldChg>
      <pc:sldChg chg="addSp modSp">
        <pc:chgData name="Georgina Garro Cervantes" userId="S::ggarrocervantes@ina.cr::4a5b6989-5544-4b22-bcac-8465547dd129" providerId="AD" clId="Web-{CEC75BBA-0BFD-4D61-BA74-25C992ECFCD0}" dt="2022-09-28T13:38:46.514" v="13" actId="1076"/>
        <pc:sldMkLst>
          <pc:docMk/>
          <pc:sldMk cId="3172002006" sldId="260"/>
        </pc:sldMkLst>
        <pc:spChg chg="add mod">
          <ac:chgData name="Georgina Garro Cervantes" userId="S::ggarrocervantes@ina.cr::4a5b6989-5544-4b22-bcac-8465547dd129" providerId="AD" clId="Web-{CEC75BBA-0BFD-4D61-BA74-25C992ECFCD0}" dt="2022-09-28T13:38:46.514" v="13" actId="1076"/>
          <ac:spMkLst>
            <pc:docMk/>
            <pc:sldMk cId="3172002006" sldId="260"/>
            <ac:spMk id="4" creationId="{023BE04A-CC3E-F0D2-C365-1E0790E2FB9A}"/>
          </ac:spMkLst>
        </pc:spChg>
      </pc:sldChg>
      <pc:sldChg chg="addSp modSp">
        <pc:chgData name="Georgina Garro Cervantes" userId="S::ggarrocervantes@ina.cr::4a5b6989-5544-4b22-bcac-8465547dd129" providerId="AD" clId="Web-{CEC75BBA-0BFD-4D61-BA74-25C992ECFCD0}" dt="2022-09-28T13:38:53.858" v="15" actId="1076"/>
        <pc:sldMkLst>
          <pc:docMk/>
          <pc:sldMk cId="2221466924" sldId="261"/>
        </pc:sldMkLst>
        <pc:spChg chg="add mod">
          <ac:chgData name="Georgina Garro Cervantes" userId="S::ggarrocervantes@ina.cr::4a5b6989-5544-4b22-bcac-8465547dd129" providerId="AD" clId="Web-{CEC75BBA-0BFD-4D61-BA74-25C992ECFCD0}" dt="2022-09-28T13:38:53.858" v="15" actId="1076"/>
          <ac:spMkLst>
            <pc:docMk/>
            <pc:sldMk cId="2221466924" sldId="261"/>
            <ac:spMk id="4" creationId="{BE02EF61-AC17-1D20-580E-47E4D4A5701C}"/>
          </ac:spMkLst>
        </pc:spChg>
      </pc:sldChg>
      <pc:sldChg chg="addSp modSp">
        <pc:chgData name="Georgina Garro Cervantes" userId="S::ggarrocervantes@ina.cr::4a5b6989-5544-4b22-bcac-8465547dd129" providerId="AD" clId="Web-{CEC75BBA-0BFD-4D61-BA74-25C992ECFCD0}" dt="2022-09-28T13:39:05.937" v="17" actId="1076"/>
        <pc:sldMkLst>
          <pc:docMk/>
          <pc:sldMk cId="1808766908" sldId="263"/>
        </pc:sldMkLst>
        <pc:spChg chg="add mod">
          <ac:chgData name="Georgina Garro Cervantes" userId="S::ggarrocervantes@ina.cr::4a5b6989-5544-4b22-bcac-8465547dd129" providerId="AD" clId="Web-{CEC75BBA-0BFD-4D61-BA74-25C992ECFCD0}" dt="2022-09-28T13:39:05.937" v="17" actId="1076"/>
          <ac:spMkLst>
            <pc:docMk/>
            <pc:sldMk cId="1808766908" sldId="263"/>
            <ac:spMk id="4" creationId="{2DD01371-C719-F8F5-C602-2EE59A1E7E14}"/>
          </ac:spMkLst>
        </pc:spChg>
      </pc:sldChg>
      <pc:sldChg chg="addSp modSp">
        <pc:chgData name="Georgina Garro Cervantes" userId="S::ggarrocervantes@ina.cr::4a5b6989-5544-4b22-bcac-8465547dd129" providerId="AD" clId="Web-{CEC75BBA-0BFD-4D61-BA74-25C992ECFCD0}" dt="2022-09-28T13:39:14.952" v="19" actId="1076"/>
        <pc:sldMkLst>
          <pc:docMk/>
          <pc:sldMk cId="3622667080" sldId="264"/>
        </pc:sldMkLst>
        <pc:spChg chg="add mod">
          <ac:chgData name="Georgina Garro Cervantes" userId="S::ggarrocervantes@ina.cr::4a5b6989-5544-4b22-bcac-8465547dd129" providerId="AD" clId="Web-{CEC75BBA-0BFD-4D61-BA74-25C992ECFCD0}" dt="2022-09-28T13:39:14.952" v="19" actId="1076"/>
          <ac:spMkLst>
            <pc:docMk/>
            <pc:sldMk cId="3622667080" sldId="264"/>
            <ac:spMk id="4" creationId="{25C3E197-96A8-7686-DB58-1B1664385567}"/>
          </ac:spMkLst>
        </pc:spChg>
      </pc:sldChg>
      <pc:sldChg chg="addSp modSp">
        <pc:chgData name="Georgina Garro Cervantes" userId="S::ggarrocervantes@ina.cr::4a5b6989-5544-4b22-bcac-8465547dd129" providerId="AD" clId="Web-{CEC75BBA-0BFD-4D61-BA74-25C992ECFCD0}" dt="2022-09-28T13:40:36.683" v="31" actId="1076"/>
        <pc:sldMkLst>
          <pc:docMk/>
          <pc:sldMk cId="3810954075" sldId="265"/>
        </pc:sldMkLst>
        <pc:spChg chg="add mod">
          <ac:chgData name="Georgina Garro Cervantes" userId="S::ggarrocervantes@ina.cr::4a5b6989-5544-4b22-bcac-8465547dd129" providerId="AD" clId="Web-{CEC75BBA-0BFD-4D61-BA74-25C992ECFCD0}" dt="2022-09-28T13:40:36.683" v="31" actId="1076"/>
          <ac:spMkLst>
            <pc:docMk/>
            <pc:sldMk cId="3810954075" sldId="265"/>
            <ac:spMk id="4" creationId="{B8682F5D-2EDB-B4CD-5573-36B9A869720B}"/>
          </ac:spMkLst>
        </pc:spChg>
      </pc:sldChg>
      <pc:sldChg chg="addSp modSp">
        <pc:chgData name="Georgina Garro Cervantes" userId="S::ggarrocervantes@ina.cr::4a5b6989-5544-4b22-bcac-8465547dd129" providerId="AD" clId="Web-{CEC75BBA-0BFD-4D61-BA74-25C992ECFCD0}" dt="2022-09-28T13:39:27.828" v="21" actId="1076"/>
        <pc:sldMkLst>
          <pc:docMk/>
          <pc:sldMk cId="3720698625" sldId="269"/>
        </pc:sldMkLst>
        <pc:spChg chg="add mod">
          <ac:chgData name="Georgina Garro Cervantes" userId="S::ggarrocervantes@ina.cr::4a5b6989-5544-4b22-bcac-8465547dd129" providerId="AD" clId="Web-{CEC75BBA-0BFD-4D61-BA74-25C992ECFCD0}" dt="2022-09-28T13:39:27.828" v="21" actId="1076"/>
          <ac:spMkLst>
            <pc:docMk/>
            <pc:sldMk cId="3720698625" sldId="269"/>
            <ac:spMk id="5" creationId="{62EC9120-6FE2-8991-82B5-64E6FB26ECCE}"/>
          </ac:spMkLst>
        </pc:spChg>
      </pc:sldChg>
      <pc:sldChg chg="addSp">
        <pc:chgData name="Georgina Garro Cervantes" userId="S::ggarrocervantes@ina.cr::4a5b6989-5544-4b22-bcac-8465547dd129" providerId="AD" clId="Web-{CEC75BBA-0BFD-4D61-BA74-25C992ECFCD0}" dt="2022-09-28T13:39:31.125" v="22"/>
        <pc:sldMkLst>
          <pc:docMk/>
          <pc:sldMk cId="1286928794" sldId="273"/>
        </pc:sldMkLst>
        <pc:spChg chg="add">
          <ac:chgData name="Georgina Garro Cervantes" userId="S::ggarrocervantes@ina.cr::4a5b6989-5544-4b22-bcac-8465547dd129" providerId="AD" clId="Web-{CEC75BBA-0BFD-4D61-BA74-25C992ECFCD0}" dt="2022-09-28T13:39:31.125" v="22"/>
          <ac:spMkLst>
            <pc:docMk/>
            <pc:sldMk cId="1286928794" sldId="273"/>
            <ac:spMk id="5" creationId="{9101B40A-C6FC-91F8-6849-5EAD815D663A}"/>
          </ac:spMkLst>
        </pc:spChg>
      </pc:sldChg>
      <pc:sldChg chg="addSp modSp">
        <pc:chgData name="Georgina Garro Cervantes" userId="S::ggarrocervantes@ina.cr::4a5b6989-5544-4b22-bcac-8465547dd129" providerId="AD" clId="Web-{CEC75BBA-0BFD-4D61-BA74-25C992ECFCD0}" dt="2022-09-28T13:39:42.828" v="24" actId="1076"/>
        <pc:sldMkLst>
          <pc:docMk/>
          <pc:sldMk cId="3963156952" sldId="278"/>
        </pc:sldMkLst>
        <pc:spChg chg="add mod">
          <ac:chgData name="Georgina Garro Cervantes" userId="S::ggarrocervantes@ina.cr::4a5b6989-5544-4b22-bcac-8465547dd129" providerId="AD" clId="Web-{CEC75BBA-0BFD-4D61-BA74-25C992ECFCD0}" dt="2022-09-28T13:39:42.828" v="24" actId="1076"/>
          <ac:spMkLst>
            <pc:docMk/>
            <pc:sldMk cId="3963156952" sldId="278"/>
            <ac:spMk id="6" creationId="{8A1E8B99-9AAA-D4CC-8CF7-AD18CE78FF4E}"/>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2CD75D-6D2D-0940-848E-CDA94B933A30}"/>
              </a:ext>
            </a:extLst>
          </p:cNvPr>
          <p:cNvSpPr>
            <a:spLocks noGrp="1"/>
          </p:cNvSpPr>
          <p:nvPr>
            <p:ph type="ctrTitle"/>
          </p:nvPr>
        </p:nvSpPr>
        <p:spPr>
          <a:xfrm>
            <a:off x="1524000" y="2615991"/>
            <a:ext cx="9144000" cy="1376680"/>
          </a:xfrm>
        </p:spPr>
        <p:txBody>
          <a:bodyPr anchor="b">
            <a:normAutofit/>
          </a:bodyPr>
          <a:lstStyle>
            <a:lvl1pPr algn="ctr">
              <a:defRPr sz="4000" b="1">
                <a:latin typeface="Avenir Book" panose="02000503020000020003" pitchFamily="2" charset="0"/>
              </a:defRPr>
            </a:lvl1pPr>
          </a:lstStyle>
          <a:p>
            <a:r>
              <a:rPr lang="es-ES"/>
              <a:t>Haga clic para modificar el estilo de título del patrón</a:t>
            </a:r>
            <a:endParaRPr lang="es-CR" dirty="0"/>
          </a:p>
        </p:txBody>
      </p:sp>
      <p:sp>
        <p:nvSpPr>
          <p:cNvPr id="3" name="Subtítulo 2">
            <a:extLst>
              <a:ext uri="{FF2B5EF4-FFF2-40B4-BE49-F238E27FC236}">
                <a16:creationId xmlns:a16="http://schemas.microsoft.com/office/drawing/2014/main" id="{6AA5442F-B10C-424A-B415-70D18139F468}"/>
              </a:ext>
            </a:extLst>
          </p:cNvPr>
          <p:cNvSpPr>
            <a:spLocks noGrp="1"/>
          </p:cNvSpPr>
          <p:nvPr>
            <p:ph type="subTitle" idx="1"/>
          </p:nvPr>
        </p:nvSpPr>
        <p:spPr>
          <a:xfrm>
            <a:off x="1524000" y="4712291"/>
            <a:ext cx="9144000" cy="558800"/>
          </a:xfrm>
        </p:spPr>
        <p:txBody>
          <a:bodyPr/>
          <a:lstStyle>
            <a:lvl1pPr marL="0" indent="0" algn="ctr">
              <a:buNone/>
              <a:defRPr sz="2400">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dirty="0"/>
          </a:p>
        </p:txBody>
      </p:sp>
      <p:sp>
        <p:nvSpPr>
          <p:cNvPr id="4" name="Marcador de fecha 3">
            <a:extLst>
              <a:ext uri="{FF2B5EF4-FFF2-40B4-BE49-F238E27FC236}">
                <a16:creationId xmlns:a16="http://schemas.microsoft.com/office/drawing/2014/main" id="{91388FD8-9DFD-1A47-9FE9-55AC82DBE88C}"/>
              </a:ext>
            </a:extLst>
          </p:cNvPr>
          <p:cNvSpPr>
            <a:spLocks noGrp="1"/>
          </p:cNvSpPr>
          <p:nvPr>
            <p:ph type="dt" sz="half" idx="10"/>
          </p:nvPr>
        </p:nvSpPr>
        <p:spPr/>
        <p:txBody>
          <a:bodyPr/>
          <a:lstStyle/>
          <a:p>
            <a:fld id="{C9C69495-9D0F-774B-9F07-5CA4A10639B7}" type="datetimeFigureOut">
              <a:rPr lang="es-CR" smtClean="0"/>
              <a:t>5/10/2022</a:t>
            </a:fld>
            <a:endParaRPr lang="es-CR"/>
          </a:p>
        </p:txBody>
      </p:sp>
      <p:sp>
        <p:nvSpPr>
          <p:cNvPr id="5" name="Marcador de pie de página 4">
            <a:extLst>
              <a:ext uri="{FF2B5EF4-FFF2-40B4-BE49-F238E27FC236}">
                <a16:creationId xmlns:a16="http://schemas.microsoft.com/office/drawing/2014/main" id="{5F62D8AD-3DC3-B24B-ABF5-E4499573AA0C}"/>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B312412B-3FBA-D94E-B615-61F39D8FF872}"/>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3935603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9E6DDD-F5E9-D941-B1C2-92957845AA15}"/>
              </a:ext>
            </a:extLst>
          </p:cNvPr>
          <p:cNvSpPr>
            <a:spLocks noGrp="1"/>
          </p:cNvSpPr>
          <p:nvPr>
            <p:ph type="title"/>
          </p:nvPr>
        </p:nvSpPr>
        <p:spPr>
          <a:xfrm>
            <a:off x="2812210" y="791336"/>
            <a:ext cx="9135375" cy="1325563"/>
          </a:xfrm>
        </p:spPr>
        <p:txBody>
          <a:bodyPr>
            <a:normAutofit/>
          </a:bodyPr>
          <a:lstStyle>
            <a:lvl1pPr>
              <a:defRPr sz="3200" b="1">
                <a:solidFill>
                  <a:schemeClr val="bg1"/>
                </a:solidFill>
                <a:latin typeface="Avenir Book" panose="02000503020000020003" pitchFamily="2" charset="0"/>
              </a:defRPr>
            </a:lvl1pPr>
          </a:lstStyle>
          <a:p>
            <a:r>
              <a:rPr lang="es-ES"/>
              <a:t>Haga clic para modificar el estilo de título del patrón</a:t>
            </a:r>
            <a:endParaRPr lang="es-CR" dirty="0"/>
          </a:p>
        </p:txBody>
      </p:sp>
      <p:sp>
        <p:nvSpPr>
          <p:cNvPr id="3" name="Marcador de contenido 2">
            <a:extLst>
              <a:ext uri="{FF2B5EF4-FFF2-40B4-BE49-F238E27FC236}">
                <a16:creationId xmlns:a16="http://schemas.microsoft.com/office/drawing/2014/main" id="{03702C72-1EF4-C843-86C9-291D36C06D94}"/>
              </a:ext>
            </a:extLst>
          </p:cNvPr>
          <p:cNvSpPr>
            <a:spLocks noGrp="1"/>
          </p:cNvSpPr>
          <p:nvPr>
            <p:ph idx="1"/>
          </p:nvPr>
        </p:nvSpPr>
        <p:spPr>
          <a:xfrm>
            <a:off x="2812210" y="2116899"/>
            <a:ext cx="9135375" cy="4060064"/>
          </a:xfrm>
        </p:spPr>
        <p:txBody>
          <a:bodyPr>
            <a:normAutofit/>
          </a:bodyPr>
          <a:lstStyle>
            <a:lvl1pPr>
              <a:defRPr sz="2000">
                <a:solidFill>
                  <a:schemeClr val="bg1"/>
                </a:solidFill>
                <a:latin typeface="Avenir Book" panose="02000503020000020003" pitchFamily="2" charset="0"/>
              </a:defRPr>
            </a:lvl1pPr>
            <a:lvl2pPr>
              <a:defRPr sz="2000">
                <a:solidFill>
                  <a:schemeClr val="bg1"/>
                </a:solidFill>
                <a:latin typeface="Avenir Book" panose="02000503020000020003" pitchFamily="2" charset="0"/>
              </a:defRPr>
            </a:lvl2pPr>
            <a:lvl3pPr>
              <a:defRPr sz="2000">
                <a:solidFill>
                  <a:schemeClr val="bg1"/>
                </a:solidFill>
                <a:latin typeface="Avenir Book" panose="02000503020000020003" pitchFamily="2" charset="0"/>
              </a:defRPr>
            </a:lvl3pPr>
            <a:lvl4pPr>
              <a:defRPr sz="2000">
                <a:solidFill>
                  <a:schemeClr val="bg1"/>
                </a:solidFill>
                <a:latin typeface="Avenir Book" panose="02000503020000020003" pitchFamily="2" charset="0"/>
              </a:defRPr>
            </a:lvl4pPr>
            <a:lvl5pPr>
              <a:defRPr sz="2000">
                <a:solidFill>
                  <a:schemeClr val="bg1"/>
                </a:solidFill>
                <a:latin typeface="Avenir Book" panose="02000503020000020003"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dirty="0"/>
          </a:p>
        </p:txBody>
      </p:sp>
      <p:sp>
        <p:nvSpPr>
          <p:cNvPr id="4" name="Marcador de fecha 3">
            <a:extLst>
              <a:ext uri="{FF2B5EF4-FFF2-40B4-BE49-F238E27FC236}">
                <a16:creationId xmlns:a16="http://schemas.microsoft.com/office/drawing/2014/main" id="{1DEF3517-046C-A449-A527-022DAE3D4BD9}"/>
              </a:ext>
            </a:extLst>
          </p:cNvPr>
          <p:cNvSpPr>
            <a:spLocks noGrp="1"/>
          </p:cNvSpPr>
          <p:nvPr>
            <p:ph type="dt" sz="half" idx="10"/>
          </p:nvPr>
        </p:nvSpPr>
        <p:spPr/>
        <p:txBody>
          <a:bodyPr/>
          <a:lstStyle/>
          <a:p>
            <a:fld id="{C9C69495-9D0F-774B-9F07-5CA4A10639B7}" type="datetimeFigureOut">
              <a:rPr lang="es-CR" smtClean="0"/>
              <a:t>5/10/2022</a:t>
            </a:fld>
            <a:endParaRPr lang="es-CR"/>
          </a:p>
        </p:txBody>
      </p:sp>
      <p:sp>
        <p:nvSpPr>
          <p:cNvPr id="5" name="Marcador de pie de página 4">
            <a:extLst>
              <a:ext uri="{FF2B5EF4-FFF2-40B4-BE49-F238E27FC236}">
                <a16:creationId xmlns:a16="http://schemas.microsoft.com/office/drawing/2014/main" id="{7C95BFCF-A00A-F44F-9096-1B98A491430A}"/>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FBB9E42A-A394-2342-B30B-386877660470}"/>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106223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702898-116E-B743-B455-5126522EF06A}"/>
              </a:ext>
            </a:extLst>
          </p:cNvPr>
          <p:cNvSpPr>
            <a:spLocks noGrp="1"/>
          </p:cNvSpPr>
          <p:nvPr>
            <p:ph type="title"/>
          </p:nvPr>
        </p:nvSpPr>
        <p:spPr>
          <a:xfrm>
            <a:off x="706590" y="768351"/>
            <a:ext cx="8637826" cy="1198236"/>
          </a:xfrm>
        </p:spPr>
        <p:txBody>
          <a:bodyPr anchor="b">
            <a:normAutofit/>
          </a:bodyPr>
          <a:lstStyle>
            <a:lvl1pPr>
              <a:defRPr sz="3400" b="1">
                <a:solidFill>
                  <a:schemeClr val="bg1"/>
                </a:solidFill>
                <a:latin typeface="Avenir Book" panose="02000503020000020003" pitchFamily="2" charset="0"/>
              </a:defRPr>
            </a:lvl1pPr>
          </a:lstStyle>
          <a:p>
            <a:r>
              <a:rPr lang="es-ES"/>
              <a:t>Haga clic para modificar el estilo de título del patrón</a:t>
            </a:r>
            <a:endParaRPr lang="es-CR" dirty="0"/>
          </a:p>
        </p:txBody>
      </p:sp>
      <p:sp>
        <p:nvSpPr>
          <p:cNvPr id="3" name="Marcador de texto 2">
            <a:extLst>
              <a:ext uri="{FF2B5EF4-FFF2-40B4-BE49-F238E27FC236}">
                <a16:creationId xmlns:a16="http://schemas.microsoft.com/office/drawing/2014/main" id="{B9D47A58-558B-EB4E-8E58-4AA5D57945A9}"/>
              </a:ext>
            </a:extLst>
          </p:cNvPr>
          <p:cNvSpPr>
            <a:spLocks noGrp="1"/>
          </p:cNvSpPr>
          <p:nvPr>
            <p:ph type="body" idx="1"/>
          </p:nvPr>
        </p:nvSpPr>
        <p:spPr>
          <a:xfrm>
            <a:off x="706590" y="2272148"/>
            <a:ext cx="8637826" cy="1500187"/>
          </a:xfrm>
        </p:spPr>
        <p:txBody>
          <a:bodyPr>
            <a:normAutofit/>
          </a:bodyPr>
          <a:lstStyle>
            <a:lvl1pPr marL="0" indent="0">
              <a:buNone/>
              <a:defRPr sz="2000">
                <a:solidFill>
                  <a:schemeClr val="bg1"/>
                </a:solidFill>
                <a:latin typeface="Avenir Boo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E4CD9D7-DFFE-2148-AC26-424389ED5D2B}"/>
              </a:ext>
            </a:extLst>
          </p:cNvPr>
          <p:cNvSpPr>
            <a:spLocks noGrp="1"/>
          </p:cNvSpPr>
          <p:nvPr>
            <p:ph type="dt" sz="half" idx="10"/>
          </p:nvPr>
        </p:nvSpPr>
        <p:spPr/>
        <p:txBody>
          <a:bodyPr/>
          <a:lstStyle/>
          <a:p>
            <a:fld id="{C9C69495-9D0F-774B-9F07-5CA4A10639B7}" type="datetimeFigureOut">
              <a:rPr lang="es-CR" smtClean="0"/>
              <a:t>5/10/2022</a:t>
            </a:fld>
            <a:endParaRPr lang="es-CR"/>
          </a:p>
        </p:txBody>
      </p:sp>
      <p:sp>
        <p:nvSpPr>
          <p:cNvPr id="5" name="Marcador de pie de página 4">
            <a:extLst>
              <a:ext uri="{FF2B5EF4-FFF2-40B4-BE49-F238E27FC236}">
                <a16:creationId xmlns:a16="http://schemas.microsoft.com/office/drawing/2014/main" id="{01E7C5A4-6886-4F49-BCB5-F76A556611D2}"/>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21B2F288-7BDE-7842-AD21-B57C17080356}"/>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213240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66813C-605C-EA4A-BC47-BA71B2A58EAE}"/>
              </a:ext>
            </a:extLst>
          </p:cNvPr>
          <p:cNvSpPr>
            <a:spLocks noGrp="1"/>
          </p:cNvSpPr>
          <p:nvPr>
            <p:ph type="title"/>
          </p:nvPr>
        </p:nvSpPr>
        <p:spPr>
          <a:xfrm>
            <a:off x="838200" y="945715"/>
            <a:ext cx="8468638" cy="1325563"/>
          </a:xfrm>
        </p:spPr>
        <p:txBody>
          <a:bodyPr>
            <a:normAutofit/>
          </a:bodyPr>
          <a:lstStyle>
            <a:lvl1pPr>
              <a:defRPr sz="3200" b="1">
                <a:solidFill>
                  <a:schemeClr val="bg1"/>
                </a:solidFill>
                <a:latin typeface="Avenir Book" panose="02000503020000020003" pitchFamily="2" charset="0"/>
              </a:defRPr>
            </a:lvl1pPr>
          </a:lstStyle>
          <a:p>
            <a:r>
              <a:rPr lang="es-ES"/>
              <a:t>Haga clic para modificar el estilo de título del patrón</a:t>
            </a:r>
            <a:endParaRPr lang="es-CR" dirty="0"/>
          </a:p>
        </p:txBody>
      </p:sp>
      <p:sp>
        <p:nvSpPr>
          <p:cNvPr id="3" name="Marcador de contenido 2">
            <a:extLst>
              <a:ext uri="{FF2B5EF4-FFF2-40B4-BE49-F238E27FC236}">
                <a16:creationId xmlns:a16="http://schemas.microsoft.com/office/drawing/2014/main" id="{CCD53FD4-365B-D241-BE20-430CB9AE6E88}"/>
              </a:ext>
            </a:extLst>
          </p:cNvPr>
          <p:cNvSpPr>
            <a:spLocks noGrp="1"/>
          </p:cNvSpPr>
          <p:nvPr>
            <p:ph sz="half" idx="1"/>
          </p:nvPr>
        </p:nvSpPr>
        <p:spPr>
          <a:xfrm>
            <a:off x="838200" y="2414347"/>
            <a:ext cx="8468638" cy="3710879"/>
          </a:xfrm>
        </p:spPr>
        <p:txBody>
          <a:bodyPr>
            <a:normAutofit/>
          </a:bodyPr>
          <a:lstStyle>
            <a:lvl1pPr>
              <a:defRPr sz="2000">
                <a:solidFill>
                  <a:schemeClr val="bg1"/>
                </a:solidFill>
                <a:latin typeface="Avenir Book" panose="02000503020000020003" pitchFamily="2" charset="0"/>
              </a:defRPr>
            </a:lvl1pPr>
            <a:lvl2pPr>
              <a:defRPr sz="2000">
                <a:solidFill>
                  <a:schemeClr val="bg1"/>
                </a:solidFill>
                <a:latin typeface="Avenir Book" panose="02000503020000020003" pitchFamily="2" charset="0"/>
              </a:defRPr>
            </a:lvl2pPr>
            <a:lvl3pPr>
              <a:defRPr sz="2000">
                <a:solidFill>
                  <a:schemeClr val="bg1"/>
                </a:solidFill>
                <a:latin typeface="Avenir Book" panose="02000503020000020003" pitchFamily="2" charset="0"/>
              </a:defRPr>
            </a:lvl3pPr>
            <a:lvl4pPr>
              <a:defRPr sz="2000">
                <a:solidFill>
                  <a:schemeClr val="bg1"/>
                </a:solidFill>
                <a:latin typeface="Avenir Book" panose="02000503020000020003" pitchFamily="2" charset="0"/>
              </a:defRPr>
            </a:lvl4pPr>
            <a:lvl5pPr>
              <a:defRPr sz="2000">
                <a:solidFill>
                  <a:schemeClr val="bg1"/>
                </a:solidFill>
                <a:latin typeface="Avenir Book" panose="02000503020000020003"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CF5DF318-DC75-914F-ABCC-06B3DCF6F8A8}"/>
              </a:ext>
            </a:extLst>
          </p:cNvPr>
          <p:cNvSpPr>
            <a:spLocks noGrp="1"/>
          </p:cNvSpPr>
          <p:nvPr>
            <p:ph type="dt" sz="half" idx="10"/>
          </p:nvPr>
        </p:nvSpPr>
        <p:spPr/>
        <p:txBody>
          <a:bodyPr/>
          <a:lstStyle/>
          <a:p>
            <a:fld id="{C9C69495-9D0F-774B-9F07-5CA4A10639B7}" type="datetimeFigureOut">
              <a:rPr lang="es-CR" smtClean="0"/>
              <a:t>5/10/2022</a:t>
            </a:fld>
            <a:endParaRPr lang="es-CR"/>
          </a:p>
        </p:txBody>
      </p:sp>
      <p:sp>
        <p:nvSpPr>
          <p:cNvPr id="6" name="Marcador de pie de página 5">
            <a:extLst>
              <a:ext uri="{FF2B5EF4-FFF2-40B4-BE49-F238E27FC236}">
                <a16:creationId xmlns:a16="http://schemas.microsoft.com/office/drawing/2014/main" id="{ED6B319A-4560-2F4D-97E7-2CDD146D6D58}"/>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AE6F0732-5C99-334B-9916-D5D8F9AE2BC0}"/>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170998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6019A8-5EB7-424B-A8C2-02D236A063F1}"/>
              </a:ext>
            </a:extLst>
          </p:cNvPr>
          <p:cNvSpPr>
            <a:spLocks noGrp="1"/>
          </p:cNvSpPr>
          <p:nvPr>
            <p:ph type="title"/>
          </p:nvPr>
        </p:nvSpPr>
        <p:spPr>
          <a:xfrm>
            <a:off x="838200" y="926627"/>
            <a:ext cx="8443586" cy="823912"/>
          </a:xfrm>
        </p:spPr>
        <p:txBody>
          <a:bodyPr>
            <a:noAutofit/>
          </a:bodyPr>
          <a:lstStyle>
            <a:lvl1pPr>
              <a:defRPr sz="3200" b="1">
                <a:latin typeface="Avenir Book" panose="02000503020000020003" pitchFamily="2" charset="0"/>
              </a:defRPr>
            </a:lvl1pPr>
          </a:lstStyle>
          <a:p>
            <a:r>
              <a:rPr lang="es-ES"/>
              <a:t>Haga clic para modificar el estilo de título del patrón</a:t>
            </a:r>
            <a:endParaRPr lang="es-CR" dirty="0"/>
          </a:p>
        </p:txBody>
      </p:sp>
      <p:sp>
        <p:nvSpPr>
          <p:cNvPr id="3" name="Marcador de texto 2">
            <a:extLst>
              <a:ext uri="{FF2B5EF4-FFF2-40B4-BE49-F238E27FC236}">
                <a16:creationId xmlns:a16="http://schemas.microsoft.com/office/drawing/2014/main" id="{01B5E690-A029-0949-B872-D08B44C369C7}"/>
              </a:ext>
            </a:extLst>
          </p:cNvPr>
          <p:cNvSpPr>
            <a:spLocks noGrp="1"/>
          </p:cNvSpPr>
          <p:nvPr>
            <p:ph type="body" idx="1"/>
          </p:nvPr>
        </p:nvSpPr>
        <p:spPr>
          <a:xfrm>
            <a:off x="838200" y="1954325"/>
            <a:ext cx="8443586" cy="811516"/>
          </a:xfrm>
        </p:spPr>
        <p:txBody>
          <a:bodyPr anchor="b"/>
          <a:lstStyle>
            <a:lvl1pPr marL="0" indent="0">
              <a:buNone/>
              <a:defRPr sz="2400" b="1">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62DC99C-A35E-8A4D-B126-133A3771543A}"/>
              </a:ext>
            </a:extLst>
          </p:cNvPr>
          <p:cNvSpPr>
            <a:spLocks noGrp="1"/>
          </p:cNvSpPr>
          <p:nvPr>
            <p:ph sz="quarter" idx="4"/>
          </p:nvPr>
        </p:nvSpPr>
        <p:spPr>
          <a:xfrm>
            <a:off x="838201" y="2969627"/>
            <a:ext cx="8443586" cy="318293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dirty="0"/>
          </a:p>
        </p:txBody>
      </p:sp>
      <p:sp>
        <p:nvSpPr>
          <p:cNvPr id="7" name="Marcador de fecha 6">
            <a:extLst>
              <a:ext uri="{FF2B5EF4-FFF2-40B4-BE49-F238E27FC236}">
                <a16:creationId xmlns:a16="http://schemas.microsoft.com/office/drawing/2014/main" id="{569B803A-88F6-C64A-9EA1-4A262911DB96}"/>
              </a:ext>
            </a:extLst>
          </p:cNvPr>
          <p:cNvSpPr>
            <a:spLocks noGrp="1"/>
          </p:cNvSpPr>
          <p:nvPr>
            <p:ph type="dt" sz="half" idx="10"/>
          </p:nvPr>
        </p:nvSpPr>
        <p:spPr/>
        <p:txBody>
          <a:bodyPr/>
          <a:lstStyle/>
          <a:p>
            <a:fld id="{C9C69495-9D0F-774B-9F07-5CA4A10639B7}" type="datetimeFigureOut">
              <a:rPr lang="es-CR" smtClean="0"/>
              <a:t>5/10/2022</a:t>
            </a:fld>
            <a:endParaRPr lang="es-CR"/>
          </a:p>
        </p:txBody>
      </p:sp>
      <p:sp>
        <p:nvSpPr>
          <p:cNvPr id="8" name="Marcador de pie de página 7">
            <a:extLst>
              <a:ext uri="{FF2B5EF4-FFF2-40B4-BE49-F238E27FC236}">
                <a16:creationId xmlns:a16="http://schemas.microsoft.com/office/drawing/2014/main" id="{FB254027-5565-C944-9296-7EDB6215C8C5}"/>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682496CF-3C62-F747-8270-6CD39E5B1EE0}"/>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1360254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8F2E89-4E69-C540-ADBB-74C83F5480C9}"/>
              </a:ext>
            </a:extLst>
          </p:cNvPr>
          <p:cNvSpPr>
            <a:spLocks noGrp="1"/>
          </p:cNvSpPr>
          <p:nvPr>
            <p:ph type="title"/>
          </p:nvPr>
        </p:nvSpPr>
        <p:spPr>
          <a:xfrm>
            <a:off x="387263" y="966374"/>
            <a:ext cx="8856945" cy="1263259"/>
          </a:xfrm>
        </p:spPr>
        <p:txBody>
          <a:bodyPr>
            <a:normAutofit/>
          </a:bodyPr>
          <a:lstStyle>
            <a:lvl1pPr>
              <a:defRPr sz="3200" b="1">
                <a:latin typeface="Avenir Book" panose="02000503020000020003" pitchFamily="2" charset="0"/>
              </a:defRPr>
            </a:lvl1pPr>
          </a:lstStyle>
          <a:p>
            <a:r>
              <a:rPr lang="es-ES"/>
              <a:t>Haga clic para modificar el estilo de título del patrón</a:t>
            </a:r>
            <a:endParaRPr lang="es-CR" dirty="0"/>
          </a:p>
        </p:txBody>
      </p:sp>
      <p:sp>
        <p:nvSpPr>
          <p:cNvPr id="3" name="Marcador de fecha 2">
            <a:extLst>
              <a:ext uri="{FF2B5EF4-FFF2-40B4-BE49-F238E27FC236}">
                <a16:creationId xmlns:a16="http://schemas.microsoft.com/office/drawing/2014/main" id="{EA712CA9-C4E9-594F-990C-9B635D7A4272}"/>
              </a:ext>
            </a:extLst>
          </p:cNvPr>
          <p:cNvSpPr>
            <a:spLocks noGrp="1"/>
          </p:cNvSpPr>
          <p:nvPr>
            <p:ph type="dt" sz="half" idx="10"/>
          </p:nvPr>
        </p:nvSpPr>
        <p:spPr/>
        <p:txBody>
          <a:bodyPr/>
          <a:lstStyle/>
          <a:p>
            <a:fld id="{C9C69495-9D0F-774B-9F07-5CA4A10639B7}" type="datetimeFigureOut">
              <a:rPr lang="es-CR" smtClean="0"/>
              <a:t>5/10/2022</a:t>
            </a:fld>
            <a:endParaRPr lang="es-CR"/>
          </a:p>
        </p:txBody>
      </p:sp>
      <p:sp>
        <p:nvSpPr>
          <p:cNvPr id="4" name="Marcador de pie de página 3">
            <a:extLst>
              <a:ext uri="{FF2B5EF4-FFF2-40B4-BE49-F238E27FC236}">
                <a16:creationId xmlns:a16="http://schemas.microsoft.com/office/drawing/2014/main" id="{2D09972E-DD1E-274C-9AF4-1D1E5F2A8547}"/>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067977F2-9454-7840-BB03-F2537CA373CA}"/>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52603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838AE7-9AAE-1643-8C04-7EE4100F53F7}"/>
              </a:ext>
            </a:extLst>
          </p:cNvPr>
          <p:cNvSpPr>
            <a:spLocks noGrp="1"/>
          </p:cNvSpPr>
          <p:nvPr>
            <p:ph type="title"/>
          </p:nvPr>
        </p:nvSpPr>
        <p:spPr>
          <a:xfrm>
            <a:off x="1603332" y="2475490"/>
            <a:ext cx="8880953" cy="1606463"/>
          </a:xfrm>
        </p:spPr>
        <p:txBody>
          <a:bodyPr anchor="b">
            <a:normAutofit/>
          </a:bodyPr>
          <a:lstStyle>
            <a:lvl1pPr algn="ctr">
              <a:defRPr sz="4000" b="1">
                <a:latin typeface="Avenir Book" panose="02000503020000020003" pitchFamily="2" charset="0"/>
              </a:defRPr>
            </a:lvl1pPr>
          </a:lstStyle>
          <a:p>
            <a:r>
              <a:rPr lang="es-ES"/>
              <a:t>Haga clic para modificar el estilo de título del patrón</a:t>
            </a:r>
            <a:endParaRPr lang="es-CR"/>
          </a:p>
        </p:txBody>
      </p:sp>
      <p:sp>
        <p:nvSpPr>
          <p:cNvPr id="4" name="Marcador de texto 3">
            <a:extLst>
              <a:ext uri="{FF2B5EF4-FFF2-40B4-BE49-F238E27FC236}">
                <a16:creationId xmlns:a16="http://schemas.microsoft.com/office/drawing/2014/main" id="{FEE4AA09-1EA4-F04F-9CDF-D307A8EE9A35}"/>
              </a:ext>
            </a:extLst>
          </p:cNvPr>
          <p:cNvSpPr>
            <a:spLocks noGrp="1"/>
          </p:cNvSpPr>
          <p:nvPr>
            <p:ph type="body" sz="half" idx="2"/>
          </p:nvPr>
        </p:nvSpPr>
        <p:spPr>
          <a:xfrm>
            <a:off x="1603332" y="4623399"/>
            <a:ext cx="8880953" cy="650059"/>
          </a:xfrm>
        </p:spPr>
        <p:txBody>
          <a:bodyPr>
            <a:normAutofit/>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5402052-64FA-C64C-80A9-A7BEFADBD7C5}"/>
              </a:ext>
            </a:extLst>
          </p:cNvPr>
          <p:cNvSpPr>
            <a:spLocks noGrp="1"/>
          </p:cNvSpPr>
          <p:nvPr>
            <p:ph type="dt" sz="half" idx="10"/>
          </p:nvPr>
        </p:nvSpPr>
        <p:spPr/>
        <p:txBody>
          <a:bodyPr/>
          <a:lstStyle/>
          <a:p>
            <a:fld id="{C9C69495-9D0F-774B-9F07-5CA4A10639B7}" type="datetimeFigureOut">
              <a:rPr lang="es-CR" smtClean="0"/>
              <a:t>5/10/2022</a:t>
            </a:fld>
            <a:endParaRPr lang="es-CR"/>
          </a:p>
        </p:txBody>
      </p:sp>
      <p:sp>
        <p:nvSpPr>
          <p:cNvPr id="6" name="Marcador de pie de página 5">
            <a:extLst>
              <a:ext uri="{FF2B5EF4-FFF2-40B4-BE49-F238E27FC236}">
                <a16:creationId xmlns:a16="http://schemas.microsoft.com/office/drawing/2014/main" id="{A3B94397-2A02-3844-99CD-B3988C527781}"/>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D843A8CC-299D-A94E-9070-ADD732EA0726}"/>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307420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F286DC3-02E9-304C-8CA0-17652D93DE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CE58A0C2-6AC0-4149-BDFB-60DB57FB51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FC5E1D09-F616-A94D-AFEE-582FB7AC1C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69495-9D0F-774B-9F07-5CA4A10639B7}" type="datetimeFigureOut">
              <a:rPr lang="es-CR" smtClean="0"/>
              <a:t>5/10/2022</a:t>
            </a:fld>
            <a:endParaRPr lang="es-CR"/>
          </a:p>
        </p:txBody>
      </p:sp>
      <p:sp>
        <p:nvSpPr>
          <p:cNvPr id="5" name="Marcador de pie de página 4">
            <a:extLst>
              <a:ext uri="{FF2B5EF4-FFF2-40B4-BE49-F238E27FC236}">
                <a16:creationId xmlns:a16="http://schemas.microsoft.com/office/drawing/2014/main" id="{FD3BC733-8C05-6D46-9A7B-B96A10E810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E60E5759-ED2A-3540-BE4B-E650C435FA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ECCC05-6E2F-D049-A6ED-DCB71BBC33C6}" type="slidenum">
              <a:rPr lang="es-CR" smtClean="0"/>
              <a:t>‹Nº›</a:t>
            </a:fld>
            <a:endParaRPr lang="es-CR"/>
          </a:p>
        </p:txBody>
      </p:sp>
    </p:spTree>
    <p:extLst>
      <p:ext uri="{BB962C8B-B14F-4D97-AF65-F5344CB8AC3E}">
        <p14:creationId xmlns:p14="http://schemas.microsoft.com/office/powerpoint/2010/main" val="10231434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odcast.vilmanunez.com/como-saber-lo-que-tu-audiencia-necesita-exactamente-ep-36/" TargetMode="Externa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s://podcast.vilmanunez.com/crea-una-comunidad-100-fidelizada/" TargetMode="External"/><Relationship Id="rId4" Type="http://schemas.openxmlformats.org/officeDocument/2006/relationships/hyperlink" Target="https://podcast.vilmanunez.com/emociona-a-tu-audiencia-y-logra-vender-ma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NcgSr7kVt5g?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953FC3-18EA-D04D-BC2B-A9CEFEFB2A98}"/>
              </a:ext>
            </a:extLst>
          </p:cNvPr>
          <p:cNvSpPr>
            <a:spLocks noGrp="1"/>
          </p:cNvSpPr>
          <p:nvPr>
            <p:ph type="ctrTitle"/>
          </p:nvPr>
        </p:nvSpPr>
        <p:spPr/>
        <p:txBody>
          <a:bodyPr/>
          <a:lstStyle/>
          <a:p>
            <a:r>
              <a:rPr lang="es-CR" dirty="0">
                <a:latin typeface="Avenir Book"/>
              </a:rPr>
              <a:t>La comunicación en el mercadeo</a:t>
            </a:r>
            <a:endParaRPr lang="es-ES" dirty="0"/>
          </a:p>
        </p:txBody>
      </p:sp>
      <p:sp>
        <p:nvSpPr>
          <p:cNvPr id="3" name="Subtítulo 2">
            <a:extLst>
              <a:ext uri="{FF2B5EF4-FFF2-40B4-BE49-F238E27FC236}">
                <a16:creationId xmlns:a16="http://schemas.microsoft.com/office/drawing/2014/main" id="{6CC62D03-82A8-3946-A50E-DC827A258113}"/>
              </a:ext>
            </a:extLst>
          </p:cNvPr>
          <p:cNvSpPr>
            <a:spLocks noGrp="1"/>
          </p:cNvSpPr>
          <p:nvPr>
            <p:ph type="subTitle" idx="1"/>
          </p:nvPr>
        </p:nvSpPr>
        <p:spPr/>
        <p:txBody>
          <a:bodyPr/>
          <a:lstStyle/>
          <a:p>
            <a:r>
              <a:rPr lang="es-CR" dirty="0"/>
              <a:t>Curso Redactor de contenido para Social Media (copywriter)</a:t>
            </a:r>
          </a:p>
        </p:txBody>
      </p:sp>
    </p:spTree>
    <p:extLst>
      <p:ext uri="{BB962C8B-B14F-4D97-AF65-F5344CB8AC3E}">
        <p14:creationId xmlns:p14="http://schemas.microsoft.com/office/powerpoint/2010/main" val="2633769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BA07F-1691-B749-0CDF-BB4256DC2C52}"/>
              </a:ext>
            </a:extLst>
          </p:cNvPr>
          <p:cNvSpPr>
            <a:spLocks noGrp="1"/>
          </p:cNvSpPr>
          <p:nvPr>
            <p:ph idx="1"/>
          </p:nvPr>
        </p:nvSpPr>
        <p:spPr>
          <a:xfrm>
            <a:off x="2812210" y="847936"/>
            <a:ext cx="9135375" cy="1661999"/>
          </a:xfrm>
        </p:spPr>
        <p:txBody>
          <a:bodyPr>
            <a:normAutofit/>
          </a:bodyPr>
          <a:lstStyle/>
          <a:p>
            <a:pPr marL="0" indent="0">
              <a:buNone/>
            </a:pPr>
            <a:r>
              <a:rPr lang="en-US" sz="2400" dirty="0"/>
              <a:t>Una clave fundamental para el </a:t>
            </a:r>
            <a:r>
              <a:rPr lang="en-US" sz="2400" dirty="0" err="1"/>
              <a:t>mercadeo</a:t>
            </a:r>
            <a:r>
              <a:rPr lang="en-US" sz="2400" dirty="0"/>
              <a:t> y la </a:t>
            </a:r>
            <a:r>
              <a:rPr lang="en-US" sz="2400" dirty="0" err="1"/>
              <a:t>generación</a:t>
            </a:r>
            <a:r>
              <a:rPr lang="en-US" sz="2400" dirty="0"/>
              <a:t> de </a:t>
            </a:r>
            <a:r>
              <a:rPr lang="en-US" sz="2400" dirty="0" err="1"/>
              <a:t>contenidos</a:t>
            </a:r>
            <a:r>
              <a:rPr lang="en-US" sz="2400" dirty="0"/>
              <a:t> de </a:t>
            </a:r>
            <a:r>
              <a:rPr lang="en-US" sz="2400" dirty="0" err="1"/>
              <a:t>comunicación</a:t>
            </a:r>
            <a:r>
              <a:rPr lang="en-US" sz="2400" dirty="0"/>
              <a:t> para las redes </a:t>
            </a:r>
            <a:r>
              <a:rPr lang="en-US" sz="2400" dirty="0" err="1"/>
              <a:t>sociales</a:t>
            </a:r>
            <a:r>
              <a:rPr lang="en-US" sz="2400" dirty="0"/>
              <a:t> es la </a:t>
            </a:r>
            <a:r>
              <a:rPr lang="en-US" sz="2400" dirty="0" err="1"/>
              <a:t>investigación</a:t>
            </a:r>
            <a:r>
              <a:rPr lang="en-US" sz="2400" dirty="0"/>
              <a:t> de mercado, </a:t>
            </a:r>
            <a:r>
              <a:rPr lang="en-US" sz="2400" dirty="0" err="1"/>
              <a:t>por</a:t>
            </a:r>
            <a:r>
              <a:rPr lang="en-US" sz="2400" dirty="0"/>
              <a:t> medio de la </a:t>
            </a:r>
            <a:r>
              <a:rPr lang="en-US" sz="2400" dirty="0" err="1"/>
              <a:t>cual</a:t>
            </a:r>
            <a:r>
              <a:rPr lang="en-US" sz="2400" dirty="0"/>
              <a:t> se </a:t>
            </a:r>
            <a:r>
              <a:rPr lang="en-US" sz="2400" dirty="0" err="1"/>
              <a:t>puede</a:t>
            </a:r>
            <a:r>
              <a:rPr lang="en-US" sz="2400" dirty="0"/>
              <a:t> </a:t>
            </a:r>
            <a:r>
              <a:rPr lang="en-US" sz="2400" dirty="0" err="1"/>
              <a:t>llegar</a:t>
            </a:r>
            <a:r>
              <a:rPr lang="en-US" sz="2400" dirty="0"/>
              <a:t> a </a:t>
            </a:r>
            <a:r>
              <a:rPr lang="en-US" sz="2400" dirty="0" err="1"/>
              <a:t>conocer</a:t>
            </a:r>
            <a:r>
              <a:rPr lang="en-US" sz="2400" dirty="0"/>
              <a:t> </a:t>
            </a:r>
            <a:r>
              <a:rPr lang="en-US" sz="2400" dirty="0" err="1"/>
              <a:t>mejor</a:t>
            </a:r>
            <a:r>
              <a:rPr lang="en-US" sz="2400" dirty="0"/>
              <a:t> a </a:t>
            </a:r>
            <a:r>
              <a:rPr lang="en-US" sz="2400" dirty="0" err="1"/>
              <a:t>los</a:t>
            </a:r>
            <a:r>
              <a:rPr lang="en-US" sz="2400" dirty="0"/>
              <a:t> </a:t>
            </a:r>
            <a:r>
              <a:rPr lang="en-US" sz="2400" dirty="0" err="1"/>
              <a:t>clientes</a:t>
            </a:r>
            <a:r>
              <a:rPr lang="en-US" sz="2400" dirty="0"/>
              <a:t> y </a:t>
            </a:r>
            <a:r>
              <a:rPr lang="en-US" sz="2400" dirty="0" err="1"/>
              <a:t>consumidores</a:t>
            </a:r>
            <a:r>
              <a:rPr lang="en-US" sz="2400" dirty="0"/>
              <a:t> finales.</a:t>
            </a:r>
          </a:p>
        </p:txBody>
      </p:sp>
      <p:pic>
        <p:nvPicPr>
          <p:cNvPr id="5" name="Picture 4">
            <a:extLst>
              <a:ext uri="{FF2B5EF4-FFF2-40B4-BE49-F238E27FC236}">
                <a16:creationId xmlns:a16="http://schemas.microsoft.com/office/drawing/2014/main" id="{E153B907-8670-CAC5-7B79-B4D157C19FD3}"/>
              </a:ext>
            </a:extLst>
          </p:cNvPr>
          <p:cNvPicPr>
            <a:picLocks noChangeAspect="1"/>
          </p:cNvPicPr>
          <p:nvPr/>
        </p:nvPicPr>
        <p:blipFill>
          <a:blip r:embed="rId2"/>
          <a:stretch>
            <a:fillRect/>
          </a:stretch>
        </p:blipFill>
        <p:spPr>
          <a:xfrm>
            <a:off x="4137522" y="2715208"/>
            <a:ext cx="6484750" cy="3791085"/>
          </a:xfrm>
          <a:prstGeom prst="rect">
            <a:avLst/>
          </a:prstGeom>
        </p:spPr>
      </p:pic>
      <p:sp>
        <p:nvSpPr>
          <p:cNvPr id="4" name="TextBox 3">
            <a:extLst>
              <a:ext uri="{FF2B5EF4-FFF2-40B4-BE49-F238E27FC236}">
                <a16:creationId xmlns:a16="http://schemas.microsoft.com/office/drawing/2014/main" id="{25C3E197-96A8-7686-DB58-1B1664385567}"/>
              </a:ext>
            </a:extLst>
          </p:cNvPr>
          <p:cNvSpPr txBox="1"/>
          <p:nvPr/>
        </p:nvSpPr>
        <p:spPr>
          <a:xfrm>
            <a:off x="4258519" y="2814094"/>
            <a:ext cx="13865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cs typeface="Calibri"/>
              </a:rPr>
              <a:t>Freepik.com</a:t>
            </a:r>
          </a:p>
        </p:txBody>
      </p:sp>
    </p:spTree>
    <p:extLst>
      <p:ext uri="{BB962C8B-B14F-4D97-AF65-F5344CB8AC3E}">
        <p14:creationId xmlns:p14="http://schemas.microsoft.com/office/powerpoint/2010/main" val="3622667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3E257-4EF9-6DA4-2395-EAB8A5559A10}"/>
              </a:ext>
            </a:extLst>
          </p:cNvPr>
          <p:cNvSpPr>
            <a:spLocks noGrp="1"/>
          </p:cNvSpPr>
          <p:nvPr>
            <p:ph idx="1"/>
          </p:nvPr>
        </p:nvSpPr>
        <p:spPr>
          <a:xfrm>
            <a:off x="2812210" y="754629"/>
            <a:ext cx="9135375" cy="1456726"/>
          </a:xfrm>
        </p:spPr>
        <p:txBody>
          <a:bodyPr>
            <a:normAutofit/>
          </a:bodyPr>
          <a:lstStyle/>
          <a:p>
            <a:pPr marL="0" indent="0">
              <a:buNone/>
            </a:pPr>
            <a:r>
              <a:rPr lang="es-ES" sz="2400" dirty="0"/>
              <a:t>David Ogilvy, considerado el padre de la publicidad, afirmaba, "que la gente en publicidad que hace caso omiso de la investigación, es tan peligrosa como los generales que no descifran las señales enemigas".​</a:t>
            </a:r>
            <a:endParaRPr lang="en-US" sz="2400" dirty="0"/>
          </a:p>
        </p:txBody>
      </p:sp>
      <p:pic>
        <p:nvPicPr>
          <p:cNvPr id="5" name="Picture 4">
            <a:extLst>
              <a:ext uri="{FF2B5EF4-FFF2-40B4-BE49-F238E27FC236}">
                <a16:creationId xmlns:a16="http://schemas.microsoft.com/office/drawing/2014/main" id="{CA4CF75B-413F-2D86-188C-AEF9B022166B}"/>
              </a:ext>
            </a:extLst>
          </p:cNvPr>
          <p:cNvPicPr>
            <a:picLocks noChangeAspect="1"/>
          </p:cNvPicPr>
          <p:nvPr/>
        </p:nvPicPr>
        <p:blipFill>
          <a:blip r:embed="rId2"/>
          <a:stretch>
            <a:fillRect/>
          </a:stretch>
        </p:blipFill>
        <p:spPr>
          <a:xfrm>
            <a:off x="2987457" y="2404871"/>
            <a:ext cx="6515665" cy="3970364"/>
          </a:xfrm>
          <a:prstGeom prst="rect">
            <a:avLst/>
          </a:prstGeom>
        </p:spPr>
      </p:pic>
      <p:sp>
        <p:nvSpPr>
          <p:cNvPr id="4" name="TextBox 3">
            <a:extLst>
              <a:ext uri="{FF2B5EF4-FFF2-40B4-BE49-F238E27FC236}">
                <a16:creationId xmlns:a16="http://schemas.microsoft.com/office/drawing/2014/main" id="{B8682F5D-2EDB-B4CD-5573-36B9A869720B}"/>
              </a:ext>
            </a:extLst>
          </p:cNvPr>
          <p:cNvSpPr txBox="1"/>
          <p:nvPr/>
        </p:nvSpPr>
        <p:spPr>
          <a:xfrm>
            <a:off x="6197279" y="6045360"/>
            <a:ext cx="237039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cs typeface="Calibri"/>
              </a:rPr>
              <a:t>https://franciscotorreblanca.es/</a:t>
            </a:r>
            <a:endParaRPr lang="en-US" dirty="0"/>
          </a:p>
        </p:txBody>
      </p:sp>
    </p:spTree>
    <p:extLst>
      <p:ext uri="{BB962C8B-B14F-4D97-AF65-F5344CB8AC3E}">
        <p14:creationId xmlns:p14="http://schemas.microsoft.com/office/powerpoint/2010/main" val="3810954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59D8E1-8DEA-DD3C-AA7C-BE397D458995}"/>
              </a:ext>
            </a:extLst>
          </p:cNvPr>
          <p:cNvSpPr>
            <a:spLocks noGrp="1"/>
          </p:cNvSpPr>
          <p:nvPr>
            <p:ph idx="1"/>
          </p:nvPr>
        </p:nvSpPr>
        <p:spPr>
          <a:xfrm>
            <a:off x="2812210" y="568017"/>
            <a:ext cx="9135375" cy="2501754"/>
          </a:xfrm>
        </p:spPr>
        <p:txBody>
          <a:bodyPr/>
          <a:lstStyle/>
          <a:p>
            <a:pPr marL="0" indent="0">
              <a:buNone/>
            </a:pPr>
            <a:r>
              <a:rPr lang="en-US" sz="2400" dirty="0"/>
              <a:t>Con un </a:t>
            </a:r>
            <a:r>
              <a:rPr lang="en-US" sz="2400" dirty="0" err="1"/>
              <a:t>mejor</a:t>
            </a:r>
            <a:r>
              <a:rPr lang="en-US" sz="2400" dirty="0"/>
              <a:t> </a:t>
            </a:r>
            <a:r>
              <a:rPr lang="en-US" sz="2400" dirty="0" err="1"/>
              <a:t>conocimiento</a:t>
            </a:r>
            <a:r>
              <a:rPr lang="en-US" sz="2400" dirty="0"/>
              <a:t> </a:t>
            </a:r>
            <a:r>
              <a:rPr lang="en-US" sz="2400" dirty="0" err="1"/>
              <a:t>sobre</a:t>
            </a:r>
            <a:r>
              <a:rPr lang="en-US" sz="2400" dirty="0"/>
              <a:t> </a:t>
            </a:r>
            <a:r>
              <a:rPr lang="en-US" sz="2400" dirty="0" err="1"/>
              <a:t>los</a:t>
            </a:r>
            <a:r>
              <a:rPr lang="en-US" sz="2400" dirty="0"/>
              <a:t> </a:t>
            </a:r>
            <a:r>
              <a:rPr lang="en-US" sz="2400" dirty="0" err="1"/>
              <a:t>gustos</a:t>
            </a:r>
            <a:r>
              <a:rPr lang="en-US" sz="2400" dirty="0"/>
              <a:t> y </a:t>
            </a:r>
            <a:r>
              <a:rPr lang="en-US" sz="2400" dirty="0" err="1"/>
              <a:t>preferencias</a:t>
            </a:r>
            <a:r>
              <a:rPr lang="en-US" sz="2400" dirty="0"/>
              <a:t> de la </a:t>
            </a:r>
            <a:r>
              <a:rPr lang="en-US" sz="2400" dirty="0" err="1"/>
              <a:t>audencia</a:t>
            </a:r>
            <a:r>
              <a:rPr lang="en-US" sz="2400" dirty="0"/>
              <a:t>, se </a:t>
            </a:r>
            <a:r>
              <a:rPr lang="en-US" sz="2400" dirty="0" err="1"/>
              <a:t>podrán</a:t>
            </a:r>
            <a:r>
              <a:rPr lang="en-US" sz="2400" dirty="0"/>
              <a:t> </a:t>
            </a:r>
            <a:r>
              <a:rPr lang="en-US" sz="2400" dirty="0" err="1"/>
              <a:t>desarrollar</a:t>
            </a:r>
            <a:r>
              <a:rPr lang="en-US" sz="2400" dirty="0"/>
              <a:t> </a:t>
            </a:r>
            <a:r>
              <a:rPr lang="en-US" sz="2400" dirty="0" err="1"/>
              <a:t>mejores</a:t>
            </a:r>
            <a:r>
              <a:rPr lang="en-US" sz="2400" dirty="0"/>
              <a:t> </a:t>
            </a:r>
            <a:r>
              <a:rPr lang="en-US" sz="2400" dirty="0" err="1"/>
              <a:t>estrategias</a:t>
            </a:r>
            <a:r>
              <a:rPr lang="en-US" sz="2400" dirty="0"/>
              <a:t> de </a:t>
            </a:r>
            <a:r>
              <a:rPr lang="en-US" sz="2400" dirty="0" err="1"/>
              <a:t>comunicación</a:t>
            </a:r>
            <a:r>
              <a:rPr lang="en-US" sz="2400" dirty="0"/>
              <a:t>.</a:t>
            </a:r>
          </a:p>
          <a:p>
            <a:endParaRPr lang="en-US" sz="2400" dirty="0"/>
          </a:p>
          <a:p>
            <a:pPr marL="0" indent="0">
              <a:buNone/>
            </a:pPr>
            <a:r>
              <a:rPr lang="en-US" sz="2400" dirty="0"/>
              <a:t>El gran </a:t>
            </a:r>
            <a:r>
              <a:rPr lang="en-US" sz="2400" dirty="0" err="1"/>
              <a:t>objetivo</a:t>
            </a:r>
            <a:r>
              <a:rPr lang="en-US" sz="2400" dirty="0"/>
              <a:t> de la </a:t>
            </a:r>
            <a:r>
              <a:rPr lang="en-US" sz="2400" dirty="0" err="1"/>
              <a:t>comunicación</a:t>
            </a:r>
            <a:r>
              <a:rPr lang="en-US" sz="2400" dirty="0"/>
              <a:t> </a:t>
            </a:r>
            <a:r>
              <a:rPr lang="en-US" sz="2400" dirty="0" err="1"/>
              <a:t>en</a:t>
            </a:r>
            <a:r>
              <a:rPr lang="en-US" sz="2400" dirty="0"/>
              <a:t> el </a:t>
            </a:r>
            <a:r>
              <a:rPr lang="en-US" sz="2400" dirty="0" err="1"/>
              <a:t>mercadeo</a:t>
            </a:r>
            <a:r>
              <a:rPr lang="en-US" sz="2400" dirty="0"/>
              <a:t> es la </a:t>
            </a:r>
            <a:r>
              <a:rPr lang="en-US" sz="2400" dirty="0" err="1"/>
              <a:t>fidelización</a:t>
            </a:r>
            <a:r>
              <a:rPr lang="en-US" sz="2400" dirty="0"/>
              <a:t> y </a:t>
            </a:r>
            <a:r>
              <a:rPr lang="en-US" sz="2400" dirty="0" err="1"/>
              <a:t>posicionamiento</a:t>
            </a:r>
            <a:r>
              <a:rPr lang="en-US" sz="2400" dirty="0"/>
              <a:t> de </a:t>
            </a:r>
            <a:r>
              <a:rPr lang="en-US" sz="2400" dirty="0" err="1"/>
              <a:t>una</a:t>
            </a:r>
            <a:r>
              <a:rPr lang="en-US" sz="2400" dirty="0"/>
              <a:t> </a:t>
            </a:r>
            <a:r>
              <a:rPr lang="en-US" sz="2400" dirty="0" err="1"/>
              <a:t>marca</a:t>
            </a:r>
            <a:r>
              <a:rPr lang="en-US" sz="2400" dirty="0"/>
              <a:t> entre </a:t>
            </a:r>
            <a:r>
              <a:rPr lang="en-US" sz="2400" dirty="0" err="1"/>
              <a:t>su</a:t>
            </a:r>
            <a:r>
              <a:rPr lang="en-US" sz="2400" dirty="0"/>
              <a:t> audiencia.</a:t>
            </a:r>
          </a:p>
          <a:p>
            <a:endParaRPr lang="en-US" dirty="0"/>
          </a:p>
          <a:p>
            <a:endParaRPr lang="en-US" dirty="0"/>
          </a:p>
        </p:txBody>
      </p:sp>
    </p:spTree>
    <p:extLst>
      <p:ext uri="{BB962C8B-B14F-4D97-AF65-F5344CB8AC3E}">
        <p14:creationId xmlns:p14="http://schemas.microsoft.com/office/powerpoint/2010/main" val="3754794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2F36FC-9787-43F6-6C16-745F486D5A2C}"/>
              </a:ext>
            </a:extLst>
          </p:cNvPr>
          <p:cNvSpPr>
            <a:spLocks noGrp="1"/>
          </p:cNvSpPr>
          <p:nvPr>
            <p:ph idx="1"/>
          </p:nvPr>
        </p:nvSpPr>
        <p:spPr>
          <a:xfrm>
            <a:off x="2812210" y="866597"/>
            <a:ext cx="9135375" cy="2072546"/>
          </a:xfrm>
        </p:spPr>
        <p:txBody>
          <a:bodyPr>
            <a:normAutofit/>
          </a:bodyPr>
          <a:lstStyle/>
          <a:p>
            <a:pPr marL="0" indent="0">
              <a:buNone/>
            </a:pPr>
            <a:r>
              <a:rPr lang="es-ES" sz="2400" dirty="0"/>
              <a:t>Para Blanco y Lobato (2009), la fidelización se define como: ​</a:t>
            </a:r>
          </a:p>
          <a:p>
            <a:pPr marL="0" indent="0">
              <a:buNone/>
            </a:pPr>
            <a:r>
              <a:rPr lang="es-ES" sz="2400" dirty="0"/>
              <a:t>“El proceso por el cual la empresa mantiene un sistema de relaciones a largo plazo con los clientes más rentables de la empresa, con el fin de obtener una alta participación en sus compras”​</a:t>
            </a:r>
            <a:endParaRPr lang="en-US" sz="2400" dirty="0"/>
          </a:p>
        </p:txBody>
      </p:sp>
    </p:spTree>
    <p:extLst>
      <p:ext uri="{BB962C8B-B14F-4D97-AF65-F5344CB8AC3E}">
        <p14:creationId xmlns:p14="http://schemas.microsoft.com/office/powerpoint/2010/main" val="2819510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492F0-1B5D-CF88-2F63-391E65878FFA}"/>
              </a:ext>
            </a:extLst>
          </p:cNvPr>
          <p:cNvSpPr>
            <a:spLocks noGrp="1"/>
          </p:cNvSpPr>
          <p:nvPr>
            <p:ph type="title"/>
          </p:nvPr>
        </p:nvSpPr>
        <p:spPr/>
        <p:txBody>
          <a:bodyPr>
            <a:normAutofit/>
          </a:bodyPr>
          <a:lstStyle/>
          <a:p>
            <a:r>
              <a:rPr lang="es-CR" sz="2400" b="0" dirty="0"/>
              <a:t>En los siguientes podcast Vilma Núñez y sus colaboradoras explican sobre la audiencia y cómo saber lo que necesita exactamente.</a:t>
            </a:r>
            <a:endParaRPr lang="en-US" sz="2400" b="0" dirty="0"/>
          </a:p>
        </p:txBody>
      </p:sp>
      <p:pic>
        <p:nvPicPr>
          <p:cNvPr id="9" name="Imagen 7" descr="Logotipo&#10;&#10;Descripción generada automáticamente">
            <a:extLst>
              <a:ext uri="{FF2B5EF4-FFF2-40B4-BE49-F238E27FC236}">
                <a16:creationId xmlns:a16="http://schemas.microsoft.com/office/drawing/2014/main" id="{58CB2447-6AC5-F723-9878-213AD528241F}"/>
              </a:ext>
            </a:extLst>
          </p:cNvPr>
          <p:cNvPicPr>
            <a:picLocks noChangeAspect="1"/>
          </p:cNvPicPr>
          <p:nvPr/>
        </p:nvPicPr>
        <p:blipFill>
          <a:blip r:embed="rId2"/>
          <a:stretch>
            <a:fillRect/>
          </a:stretch>
        </p:blipFill>
        <p:spPr>
          <a:xfrm>
            <a:off x="3520066" y="3429000"/>
            <a:ext cx="2240032" cy="2160894"/>
          </a:xfrm>
          <a:prstGeom prst="rect">
            <a:avLst/>
          </a:prstGeom>
        </p:spPr>
      </p:pic>
      <p:sp>
        <p:nvSpPr>
          <p:cNvPr id="8" name="TextBox 7">
            <a:extLst>
              <a:ext uri="{FF2B5EF4-FFF2-40B4-BE49-F238E27FC236}">
                <a16:creationId xmlns:a16="http://schemas.microsoft.com/office/drawing/2014/main" id="{08738AA7-37D0-E93B-C6D0-39CD15E4C0E8}"/>
              </a:ext>
            </a:extLst>
          </p:cNvPr>
          <p:cNvSpPr txBox="1"/>
          <p:nvPr/>
        </p:nvSpPr>
        <p:spPr>
          <a:xfrm>
            <a:off x="3628990" y="5120780"/>
            <a:ext cx="2211355" cy="369332"/>
          </a:xfrm>
          <a:prstGeom prst="rect">
            <a:avLst/>
          </a:prstGeom>
          <a:noFill/>
        </p:spPr>
        <p:txBody>
          <a:bodyPr wrap="square" rtlCol="0">
            <a:spAutoFit/>
          </a:bodyPr>
          <a:lstStyle/>
          <a:p>
            <a:r>
              <a:rPr lang="es-CR" dirty="0">
                <a:hlinkClick r:id="rId3"/>
              </a:rPr>
              <a:t>Podcast Vilma Núñez</a:t>
            </a:r>
            <a:endParaRPr lang="en-US" dirty="0"/>
          </a:p>
        </p:txBody>
      </p:sp>
      <p:pic>
        <p:nvPicPr>
          <p:cNvPr id="11" name="Imagen 7" descr="Logotipo&#10;&#10;Descripción generada automáticamente">
            <a:extLst>
              <a:ext uri="{FF2B5EF4-FFF2-40B4-BE49-F238E27FC236}">
                <a16:creationId xmlns:a16="http://schemas.microsoft.com/office/drawing/2014/main" id="{6AFCEE61-B9AF-41B3-3CFA-6A9155B54E47}"/>
              </a:ext>
            </a:extLst>
          </p:cNvPr>
          <p:cNvPicPr>
            <a:picLocks noChangeAspect="1"/>
          </p:cNvPicPr>
          <p:nvPr/>
        </p:nvPicPr>
        <p:blipFill>
          <a:blip r:embed="rId2"/>
          <a:stretch>
            <a:fillRect/>
          </a:stretch>
        </p:blipFill>
        <p:spPr>
          <a:xfrm>
            <a:off x="6259881" y="3429000"/>
            <a:ext cx="2240032" cy="2160894"/>
          </a:xfrm>
          <a:prstGeom prst="rect">
            <a:avLst/>
          </a:prstGeom>
        </p:spPr>
      </p:pic>
      <p:sp>
        <p:nvSpPr>
          <p:cNvPr id="10" name="TextBox 9">
            <a:extLst>
              <a:ext uri="{FF2B5EF4-FFF2-40B4-BE49-F238E27FC236}">
                <a16:creationId xmlns:a16="http://schemas.microsoft.com/office/drawing/2014/main" id="{19AA8F22-4FAB-5FA9-04BF-405FBBD0223B}"/>
              </a:ext>
            </a:extLst>
          </p:cNvPr>
          <p:cNvSpPr txBox="1"/>
          <p:nvPr/>
        </p:nvSpPr>
        <p:spPr>
          <a:xfrm>
            <a:off x="6391468" y="5141333"/>
            <a:ext cx="2295330" cy="369332"/>
          </a:xfrm>
          <a:prstGeom prst="rect">
            <a:avLst/>
          </a:prstGeom>
          <a:noFill/>
        </p:spPr>
        <p:txBody>
          <a:bodyPr wrap="square" rtlCol="0">
            <a:spAutoFit/>
          </a:bodyPr>
          <a:lstStyle/>
          <a:p>
            <a:r>
              <a:rPr lang="es-CR" dirty="0">
                <a:hlinkClick r:id="rId4"/>
              </a:rPr>
              <a:t>Podcast Vilma Núñez</a:t>
            </a:r>
            <a:endParaRPr lang="en-US" dirty="0"/>
          </a:p>
        </p:txBody>
      </p:sp>
      <p:pic>
        <p:nvPicPr>
          <p:cNvPr id="12" name="Imagen 7" descr="Logotipo&#10;&#10;Descripción generada automáticamente">
            <a:extLst>
              <a:ext uri="{FF2B5EF4-FFF2-40B4-BE49-F238E27FC236}">
                <a16:creationId xmlns:a16="http://schemas.microsoft.com/office/drawing/2014/main" id="{FC038195-0435-7BF8-810E-E240E9477A07}"/>
              </a:ext>
            </a:extLst>
          </p:cNvPr>
          <p:cNvPicPr>
            <a:picLocks noChangeAspect="1"/>
          </p:cNvPicPr>
          <p:nvPr/>
        </p:nvPicPr>
        <p:blipFill>
          <a:blip r:embed="rId2"/>
          <a:stretch>
            <a:fillRect/>
          </a:stretch>
        </p:blipFill>
        <p:spPr>
          <a:xfrm>
            <a:off x="9080836" y="3429000"/>
            <a:ext cx="2240032" cy="2160894"/>
          </a:xfrm>
          <a:prstGeom prst="rect">
            <a:avLst/>
          </a:prstGeom>
        </p:spPr>
      </p:pic>
      <p:sp>
        <p:nvSpPr>
          <p:cNvPr id="13" name="TextBox 12">
            <a:extLst>
              <a:ext uri="{FF2B5EF4-FFF2-40B4-BE49-F238E27FC236}">
                <a16:creationId xmlns:a16="http://schemas.microsoft.com/office/drawing/2014/main" id="{011CDE11-7971-6065-AA2F-C4AEC8F42441}"/>
              </a:ext>
            </a:extLst>
          </p:cNvPr>
          <p:cNvSpPr txBox="1"/>
          <p:nvPr/>
        </p:nvSpPr>
        <p:spPr>
          <a:xfrm>
            <a:off x="9179129" y="5141333"/>
            <a:ext cx="2141739" cy="369332"/>
          </a:xfrm>
          <a:prstGeom prst="rect">
            <a:avLst/>
          </a:prstGeom>
          <a:noFill/>
        </p:spPr>
        <p:txBody>
          <a:bodyPr wrap="square" rtlCol="0">
            <a:spAutoFit/>
          </a:bodyPr>
          <a:lstStyle/>
          <a:p>
            <a:r>
              <a:rPr lang="es-CR" dirty="0">
                <a:hlinkClick r:id="rId5"/>
              </a:rPr>
              <a:t>Podcast Vilma Núñez</a:t>
            </a:r>
            <a:endParaRPr lang="en-US" dirty="0"/>
          </a:p>
        </p:txBody>
      </p:sp>
    </p:spTree>
    <p:extLst>
      <p:ext uri="{BB962C8B-B14F-4D97-AF65-F5344CB8AC3E}">
        <p14:creationId xmlns:p14="http://schemas.microsoft.com/office/powerpoint/2010/main" val="673152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4649-42AB-6AB8-B9D6-3ED5AE82A63B}"/>
              </a:ext>
            </a:extLst>
          </p:cNvPr>
          <p:cNvSpPr>
            <a:spLocks noGrp="1"/>
          </p:cNvSpPr>
          <p:nvPr>
            <p:ph type="title"/>
          </p:nvPr>
        </p:nvSpPr>
        <p:spPr/>
        <p:txBody>
          <a:bodyPr/>
          <a:lstStyle/>
          <a:p>
            <a:r>
              <a:rPr lang="es-ES" dirty="0"/>
              <a:t>C.R.M (Relación directa con la clientela)</a:t>
            </a:r>
            <a:endParaRPr lang="en-US" dirty="0"/>
          </a:p>
        </p:txBody>
      </p:sp>
      <p:sp>
        <p:nvSpPr>
          <p:cNvPr id="3" name="Content Placeholder 2">
            <a:extLst>
              <a:ext uri="{FF2B5EF4-FFF2-40B4-BE49-F238E27FC236}">
                <a16:creationId xmlns:a16="http://schemas.microsoft.com/office/drawing/2014/main" id="{C73F2D43-193C-7C73-C570-6CCFA96C54A0}"/>
              </a:ext>
            </a:extLst>
          </p:cNvPr>
          <p:cNvSpPr>
            <a:spLocks noGrp="1"/>
          </p:cNvSpPr>
          <p:nvPr>
            <p:ph idx="1"/>
          </p:nvPr>
        </p:nvSpPr>
        <p:spPr>
          <a:xfrm>
            <a:off x="2812210" y="2116899"/>
            <a:ext cx="9135375" cy="2818995"/>
          </a:xfrm>
        </p:spPr>
        <p:txBody>
          <a:bodyPr>
            <a:normAutofit/>
          </a:bodyPr>
          <a:lstStyle/>
          <a:p>
            <a:pPr marL="0" indent="0">
              <a:buNone/>
            </a:pPr>
            <a:r>
              <a:rPr lang="es-ES" sz="2400" dirty="0"/>
              <a:t>CRM es una estrategia de negocios concentrada en la clientela. ​</a:t>
            </a:r>
          </a:p>
          <a:p>
            <a:endParaRPr lang="es-ES" sz="2400" dirty="0"/>
          </a:p>
          <a:p>
            <a:pPr marL="0" indent="0">
              <a:buNone/>
            </a:pPr>
            <a:r>
              <a:rPr lang="es-ES" sz="2400" dirty="0"/>
              <a:t>Las siglas corresponden a la terminología inglesa, </a:t>
            </a:r>
            <a:r>
              <a:rPr lang="es-ES" sz="2400" dirty="0" err="1"/>
              <a:t>Customer</a:t>
            </a:r>
            <a:r>
              <a:rPr lang="es-ES" sz="2400" dirty="0"/>
              <a:t> </a:t>
            </a:r>
            <a:r>
              <a:rPr lang="es-ES" sz="2400" dirty="0" err="1"/>
              <a:t>Relationship</a:t>
            </a:r>
            <a:r>
              <a:rPr lang="es-ES" sz="2400" dirty="0"/>
              <a:t> Management lo cual, en español se puede traducir como: gestión de la relación con la clientela.​</a:t>
            </a:r>
            <a:endParaRPr lang="en-US" sz="2400" dirty="0"/>
          </a:p>
        </p:txBody>
      </p:sp>
    </p:spTree>
    <p:extLst>
      <p:ext uri="{BB962C8B-B14F-4D97-AF65-F5344CB8AC3E}">
        <p14:creationId xmlns:p14="http://schemas.microsoft.com/office/powerpoint/2010/main" val="3794399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187CB9-E14D-17E4-CE35-E579AE0204A5}"/>
              </a:ext>
            </a:extLst>
          </p:cNvPr>
          <p:cNvSpPr>
            <a:spLocks noGrp="1"/>
          </p:cNvSpPr>
          <p:nvPr>
            <p:ph idx="1"/>
          </p:nvPr>
        </p:nvSpPr>
        <p:spPr>
          <a:xfrm>
            <a:off x="2812210" y="2116899"/>
            <a:ext cx="9135375" cy="2539077"/>
          </a:xfrm>
        </p:spPr>
        <p:txBody>
          <a:bodyPr>
            <a:normAutofit/>
          </a:bodyPr>
          <a:lstStyle/>
          <a:p>
            <a:pPr marL="0" indent="0">
              <a:buNone/>
            </a:pPr>
            <a:r>
              <a:rPr lang="es-ES" sz="2400" dirty="0"/>
              <a:t>Identifica la clientela y sus características relevantes para mantener una comunicación directa con ellos.</a:t>
            </a:r>
          </a:p>
          <a:p>
            <a:endParaRPr lang="es-ES" sz="2400" dirty="0"/>
          </a:p>
          <a:p>
            <a:pPr marL="0" indent="0">
              <a:buNone/>
            </a:pPr>
            <a:r>
              <a:rPr lang="es-ES" sz="2400" dirty="0"/>
              <a:t>Una estrategia de CRM busca que la empresa sea más efectiva al momento de interactuar con su mercado meta.​</a:t>
            </a:r>
            <a:endParaRPr lang="en-US" sz="2400" dirty="0"/>
          </a:p>
        </p:txBody>
      </p:sp>
      <p:sp>
        <p:nvSpPr>
          <p:cNvPr id="4" name="Title 1">
            <a:extLst>
              <a:ext uri="{FF2B5EF4-FFF2-40B4-BE49-F238E27FC236}">
                <a16:creationId xmlns:a16="http://schemas.microsoft.com/office/drawing/2014/main" id="{D9BB7482-4215-3C16-0E83-A12C3ED2DADF}"/>
              </a:ext>
            </a:extLst>
          </p:cNvPr>
          <p:cNvSpPr>
            <a:spLocks noGrp="1"/>
          </p:cNvSpPr>
          <p:nvPr>
            <p:ph type="title"/>
          </p:nvPr>
        </p:nvSpPr>
        <p:spPr>
          <a:xfrm>
            <a:off x="2812210" y="791336"/>
            <a:ext cx="9135375" cy="1325563"/>
          </a:xfrm>
        </p:spPr>
        <p:txBody>
          <a:bodyPr/>
          <a:lstStyle/>
          <a:p>
            <a:r>
              <a:rPr lang="es-ES" dirty="0"/>
              <a:t>C.R.M (Relación directa con la clientela)</a:t>
            </a:r>
            <a:endParaRPr lang="en-US" dirty="0"/>
          </a:p>
        </p:txBody>
      </p:sp>
      <p:pic>
        <p:nvPicPr>
          <p:cNvPr id="6" name="Picture 5">
            <a:extLst>
              <a:ext uri="{FF2B5EF4-FFF2-40B4-BE49-F238E27FC236}">
                <a16:creationId xmlns:a16="http://schemas.microsoft.com/office/drawing/2014/main" id="{89285D5A-461C-F63A-2DD7-B8E17F21950B}"/>
              </a:ext>
            </a:extLst>
          </p:cNvPr>
          <p:cNvPicPr>
            <a:picLocks noChangeAspect="1"/>
          </p:cNvPicPr>
          <p:nvPr/>
        </p:nvPicPr>
        <p:blipFill>
          <a:blip r:embed="rId2"/>
          <a:stretch>
            <a:fillRect/>
          </a:stretch>
        </p:blipFill>
        <p:spPr>
          <a:xfrm>
            <a:off x="2986062" y="4321225"/>
            <a:ext cx="3401198" cy="2135814"/>
          </a:xfrm>
          <a:prstGeom prst="rect">
            <a:avLst/>
          </a:prstGeom>
        </p:spPr>
      </p:pic>
      <p:sp>
        <p:nvSpPr>
          <p:cNvPr id="5" name="TextBox 4">
            <a:extLst>
              <a:ext uri="{FF2B5EF4-FFF2-40B4-BE49-F238E27FC236}">
                <a16:creationId xmlns:a16="http://schemas.microsoft.com/office/drawing/2014/main" id="{62EC9120-6FE2-8991-82B5-64E6FB26ECCE}"/>
              </a:ext>
            </a:extLst>
          </p:cNvPr>
          <p:cNvSpPr txBox="1"/>
          <p:nvPr/>
        </p:nvSpPr>
        <p:spPr>
          <a:xfrm>
            <a:off x="5406342" y="4395968"/>
            <a:ext cx="13865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cs typeface="Calibri"/>
              </a:rPr>
              <a:t>Freepik.com</a:t>
            </a:r>
          </a:p>
        </p:txBody>
      </p:sp>
    </p:spTree>
    <p:extLst>
      <p:ext uri="{BB962C8B-B14F-4D97-AF65-F5344CB8AC3E}">
        <p14:creationId xmlns:p14="http://schemas.microsoft.com/office/powerpoint/2010/main" val="3720698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A1E08B-3BC3-B263-FC76-2DB24F599DA5}"/>
              </a:ext>
            </a:extLst>
          </p:cNvPr>
          <p:cNvSpPr>
            <a:spLocks noGrp="1"/>
          </p:cNvSpPr>
          <p:nvPr>
            <p:ph idx="1"/>
          </p:nvPr>
        </p:nvSpPr>
        <p:spPr/>
        <p:txBody>
          <a:bodyPr>
            <a:normAutofit/>
          </a:bodyPr>
          <a:lstStyle/>
          <a:p>
            <a:pPr marL="0" indent="0">
              <a:buNone/>
            </a:pPr>
            <a:r>
              <a:rPr lang="es-ES" sz="2400" dirty="0"/>
              <a:t>Pasos que se recomiendan seguir para aplicar la estrategia de CRM: ​</a:t>
            </a:r>
          </a:p>
          <a:p>
            <a:pPr marL="0" indent="0">
              <a:buNone/>
            </a:pPr>
            <a:endParaRPr lang="es-ES" sz="2400" dirty="0"/>
          </a:p>
          <a:p>
            <a:pPr marL="0" indent="0">
              <a:buNone/>
            </a:pPr>
            <a:r>
              <a:rPr lang="es-ES" sz="2400" dirty="0"/>
              <a:t>a) Identificación de las personas clientes.​</a:t>
            </a:r>
          </a:p>
          <a:p>
            <a:pPr marL="0" indent="0">
              <a:buNone/>
            </a:pPr>
            <a:r>
              <a:rPr lang="es-ES" sz="2400" dirty="0"/>
              <a:t>b) Diferenciar las personas clientes​.</a:t>
            </a:r>
          </a:p>
          <a:p>
            <a:pPr marL="0" indent="0">
              <a:buNone/>
            </a:pPr>
            <a:r>
              <a:rPr lang="es-ES" sz="2400" dirty="0"/>
              <a:t>c) Interactuar con ellos.​</a:t>
            </a:r>
          </a:p>
          <a:p>
            <a:pPr marL="0" indent="0">
              <a:buNone/>
            </a:pPr>
            <a:r>
              <a:rPr lang="es-ES" sz="2400" dirty="0"/>
              <a:t>d) Personalización del servicio​.</a:t>
            </a:r>
            <a:endParaRPr lang="en-US" sz="2400" dirty="0"/>
          </a:p>
        </p:txBody>
      </p:sp>
      <p:sp>
        <p:nvSpPr>
          <p:cNvPr id="4" name="Title 1">
            <a:extLst>
              <a:ext uri="{FF2B5EF4-FFF2-40B4-BE49-F238E27FC236}">
                <a16:creationId xmlns:a16="http://schemas.microsoft.com/office/drawing/2014/main" id="{2555EB49-B09C-3498-7FEC-2F1F56B11C72}"/>
              </a:ext>
            </a:extLst>
          </p:cNvPr>
          <p:cNvSpPr>
            <a:spLocks noGrp="1"/>
          </p:cNvSpPr>
          <p:nvPr>
            <p:ph type="title"/>
          </p:nvPr>
        </p:nvSpPr>
        <p:spPr>
          <a:xfrm>
            <a:off x="2812210" y="791336"/>
            <a:ext cx="9135375" cy="1325563"/>
          </a:xfrm>
        </p:spPr>
        <p:txBody>
          <a:bodyPr/>
          <a:lstStyle/>
          <a:p>
            <a:r>
              <a:rPr lang="es-ES" dirty="0"/>
              <a:t>C.R.M (Relación directa con la clientela)</a:t>
            </a:r>
            <a:endParaRPr lang="en-US" dirty="0"/>
          </a:p>
        </p:txBody>
      </p:sp>
    </p:spTree>
    <p:extLst>
      <p:ext uri="{BB962C8B-B14F-4D97-AF65-F5344CB8AC3E}">
        <p14:creationId xmlns:p14="http://schemas.microsoft.com/office/powerpoint/2010/main" val="1968872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022959-8D1B-C1A3-0417-C6E258ED6E13}"/>
              </a:ext>
            </a:extLst>
          </p:cNvPr>
          <p:cNvSpPr>
            <a:spLocks noGrp="1"/>
          </p:cNvSpPr>
          <p:nvPr>
            <p:ph idx="1"/>
          </p:nvPr>
        </p:nvSpPr>
        <p:spPr/>
        <p:txBody>
          <a:bodyPr>
            <a:noAutofit/>
          </a:bodyPr>
          <a:lstStyle/>
          <a:p>
            <a:pPr marL="0" indent="0">
              <a:buNone/>
            </a:pPr>
            <a:r>
              <a:rPr lang="es-ES" sz="2800" dirty="0"/>
              <a:t>Identificación de las personas clientes​</a:t>
            </a:r>
          </a:p>
          <a:p>
            <a:endParaRPr lang="es-ES" sz="2400" dirty="0"/>
          </a:p>
          <a:p>
            <a:r>
              <a:rPr lang="es-ES" sz="2400" dirty="0"/>
              <a:t>Saber siempre quién es nuestra clientela y ser capaces de almacenar la mayor cantidad de información de ellos. ​</a:t>
            </a:r>
          </a:p>
          <a:p>
            <a:r>
              <a:rPr lang="es-ES" sz="2400" dirty="0"/>
              <a:t>Definir los mecanismos para recolectar y resguardar los datos.​</a:t>
            </a:r>
            <a:endParaRPr lang="en-US" sz="2400" dirty="0"/>
          </a:p>
        </p:txBody>
      </p:sp>
      <p:sp>
        <p:nvSpPr>
          <p:cNvPr id="4" name="Title 1">
            <a:extLst>
              <a:ext uri="{FF2B5EF4-FFF2-40B4-BE49-F238E27FC236}">
                <a16:creationId xmlns:a16="http://schemas.microsoft.com/office/drawing/2014/main" id="{EAB682C8-4568-B816-A759-A48E11889C09}"/>
              </a:ext>
            </a:extLst>
          </p:cNvPr>
          <p:cNvSpPr>
            <a:spLocks noGrp="1"/>
          </p:cNvSpPr>
          <p:nvPr>
            <p:ph type="title"/>
          </p:nvPr>
        </p:nvSpPr>
        <p:spPr>
          <a:xfrm>
            <a:off x="2812210" y="791336"/>
            <a:ext cx="9135375" cy="1325563"/>
          </a:xfrm>
        </p:spPr>
        <p:txBody>
          <a:bodyPr/>
          <a:lstStyle/>
          <a:p>
            <a:r>
              <a:rPr lang="es-ES" dirty="0"/>
              <a:t>C.R.M (Relación directa con la clientela)</a:t>
            </a:r>
            <a:endParaRPr lang="en-US" dirty="0"/>
          </a:p>
        </p:txBody>
      </p:sp>
    </p:spTree>
    <p:extLst>
      <p:ext uri="{BB962C8B-B14F-4D97-AF65-F5344CB8AC3E}">
        <p14:creationId xmlns:p14="http://schemas.microsoft.com/office/powerpoint/2010/main" val="391090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3D5D12-FCE2-44EB-0471-72777ED37ED8}"/>
              </a:ext>
            </a:extLst>
          </p:cNvPr>
          <p:cNvSpPr>
            <a:spLocks noGrp="1"/>
          </p:cNvSpPr>
          <p:nvPr>
            <p:ph idx="1"/>
          </p:nvPr>
        </p:nvSpPr>
        <p:spPr/>
        <p:txBody>
          <a:bodyPr>
            <a:normAutofit/>
          </a:bodyPr>
          <a:lstStyle/>
          <a:p>
            <a:pPr marL="0" indent="0">
              <a:buNone/>
            </a:pPr>
            <a:r>
              <a:rPr lang="es-ES" sz="2800" dirty="0"/>
              <a:t>Diferenciación de la clientela​</a:t>
            </a:r>
          </a:p>
          <a:p>
            <a:endParaRPr lang="es-ES" dirty="0"/>
          </a:p>
          <a:p>
            <a:r>
              <a:rPr lang="es-ES" sz="2400" dirty="0"/>
              <a:t>Identificar a grupos definidos y caracterizarlos por patrones comunes, según las necesidades que tienen y por el valor que representan para la empresa. ​</a:t>
            </a:r>
          </a:p>
          <a:p>
            <a:pPr marL="457200" lvl="1" indent="0">
              <a:buNone/>
            </a:pPr>
            <a:r>
              <a:rPr lang="es-ES" sz="2400" dirty="0"/>
              <a:t>Ejemplos:</a:t>
            </a:r>
          </a:p>
          <a:p>
            <a:pPr lvl="2"/>
            <a:r>
              <a:rPr lang="es-ES" sz="2400" dirty="0"/>
              <a:t>Cliente Categoría A – B – C ​</a:t>
            </a:r>
          </a:p>
          <a:p>
            <a:pPr lvl="2"/>
            <a:r>
              <a:rPr lang="es-ES" sz="2400" dirty="0"/>
              <a:t>Cliente Oro – Plata</a:t>
            </a:r>
            <a:endParaRPr lang="en-US" sz="2400" dirty="0"/>
          </a:p>
        </p:txBody>
      </p:sp>
      <p:sp>
        <p:nvSpPr>
          <p:cNvPr id="4" name="Title 1">
            <a:extLst>
              <a:ext uri="{FF2B5EF4-FFF2-40B4-BE49-F238E27FC236}">
                <a16:creationId xmlns:a16="http://schemas.microsoft.com/office/drawing/2014/main" id="{FD11B68D-DDEA-EF2B-3A2B-D460F66458AD}"/>
              </a:ext>
            </a:extLst>
          </p:cNvPr>
          <p:cNvSpPr>
            <a:spLocks noGrp="1"/>
          </p:cNvSpPr>
          <p:nvPr>
            <p:ph type="title"/>
          </p:nvPr>
        </p:nvSpPr>
        <p:spPr>
          <a:xfrm>
            <a:off x="2812210" y="791336"/>
            <a:ext cx="9135375" cy="1325563"/>
          </a:xfrm>
        </p:spPr>
        <p:txBody>
          <a:bodyPr/>
          <a:lstStyle/>
          <a:p>
            <a:r>
              <a:rPr lang="es-ES" dirty="0"/>
              <a:t>C.R.M (Relación directa con la clientela)</a:t>
            </a:r>
            <a:endParaRPr lang="en-US" dirty="0"/>
          </a:p>
        </p:txBody>
      </p:sp>
    </p:spTree>
    <p:extLst>
      <p:ext uri="{BB962C8B-B14F-4D97-AF65-F5344CB8AC3E}">
        <p14:creationId xmlns:p14="http://schemas.microsoft.com/office/powerpoint/2010/main" val="3978583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57FA68-22D3-5857-9DE1-6063A5A4002B}"/>
              </a:ext>
            </a:extLst>
          </p:cNvPr>
          <p:cNvSpPr>
            <a:spLocks noGrp="1"/>
          </p:cNvSpPr>
          <p:nvPr>
            <p:ph idx="1"/>
          </p:nvPr>
        </p:nvSpPr>
        <p:spPr>
          <a:xfrm>
            <a:off x="2812210" y="950573"/>
            <a:ext cx="9135375" cy="2716358"/>
          </a:xfrm>
        </p:spPr>
        <p:txBody>
          <a:bodyPr>
            <a:normAutofit/>
          </a:bodyPr>
          <a:lstStyle/>
          <a:p>
            <a:pPr marL="0" indent="0">
              <a:buNone/>
            </a:pPr>
            <a:r>
              <a:rPr lang="es-ES" sz="2400" dirty="0"/>
              <a:t>La comunicación está totalmente ligada a todas las áreas de acción en una sociedad y el desarrollo de negocios.​</a:t>
            </a:r>
          </a:p>
          <a:p>
            <a:endParaRPr lang="es-ES" sz="2400" dirty="0"/>
          </a:p>
          <a:p>
            <a:pPr marL="0" indent="0">
              <a:buNone/>
            </a:pPr>
            <a:r>
              <a:rPr lang="es-ES" sz="2400" dirty="0"/>
              <a:t>La comercialización de productos y servicios, el mercadeo, las fuerzas de ventas, entre otros; usan los procesos de comunicación para interactuar con sus públicos metas.</a:t>
            </a:r>
            <a:endParaRPr lang="en-US" sz="2400" dirty="0"/>
          </a:p>
        </p:txBody>
      </p:sp>
    </p:spTree>
    <p:extLst>
      <p:ext uri="{BB962C8B-B14F-4D97-AF65-F5344CB8AC3E}">
        <p14:creationId xmlns:p14="http://schemas.microsoft.com/office/powerpoint/2010/main" val="3931731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B05CBD-D054-1098-85E4-06EF3CFCEA45}"/>
              </a:ext>
            </a:extLst>
          </p:cNvPr>
          <p:cNvSpPr>
            <a:spLocks noGrp="1"/>
          </p:cNvSpPr>
          <p:nvPr>
            <p:ph idx="1"/>
          </p:nvPr>
        </p:nvSpPr>
        <p:spPr/>
        <p:txBody>
          <a:bodyPr/>
          <a:lstStyle/>
          <a:p>
            <a:pPr marL="0" indent="0">
              <a:buNone/>
            </a:pPr>
            <a:r>
              <a:rPr lang="es-ES" sz="2800" dirty="0"/>
              <a:t>Interactuar con ellos</a:t>
            </a:r>
          </a:p>
          <a:p>
            <a:endParaRPr lang="es-ES" dirty="0"/>
          </a:p>
          <a:p>
            <a:r>
              <a:rPr lang="es-ES" sz="2400" dirty="0"/>
              <a:t>Mantener contacto con esa clientela tomando en cuenta la información que se tienen acerca de ellos y de sus necesidades.</a:t>
            </a:r>
            <a:endParaRPr lang="en-US" sz="2400" dirty="0"/>
          </a:p>
        </p:txBody>
      </p:sp>
      <p:sp>
        <p:nvSpPr>
          <p:cNvPr id="4" name="Title 1">
            <a:extLst>
              <a:ext uri="{FF2B5EF4-FFF2-40B4-BE49-F238E27FC236}">
                <a16:creationId xmlns:a16="http://schemas.microsoft.com/office/drawing/2014/main" id="{DA4F19F6-59E9-173A-4272-A6FDE3C4BF04}"/>
              </a:ext>
            </a:extLst>
          </p:cNvPr>
          <p:cNvSpPr>
            <a:spLocks noGrp="1"/>
          </p:cNvSpPr>
          <p:nvPr>
            <p:ph type="title"/>
          </p:nvPr>
        </p:nvSpPr>
        <p:spPr>
          <a:xfrm>
            <a:off x="2812210" y="791336"/>
            <a:ext cx="9135375" cy="1325563"/>
          </a:xfrm>
        </p:spPr>
        <p:txBody>
          <a:bodyPr/>
          <a:lstStyle/>
          <a:p>
            <a:r>
              <a:rPr lang="es-ES" dirty="0"/>
              <a:t>C.R.M (Relación directa con la clientela)</a:t>
            </a:r>
            <a:endParaRPr lang="en-US" dirty="0"/>
          </a:p>
        </p:txBody>
      </p:sp>
      <p:pic>
        <p:nvPicPr>
          <p:cNvPr id="6" name="Picture 5">
            <a:extLst>
              <a:ext uri="{FF2B5EF4-FFF2-40B4-BE49-F238E27FC236}">
                <a16:creationId xmlns:a16="http://schemas.microsoft.com/office/drawing/2014/main" id="{48822DFC-5596-D44D-1232-7B85587515BD}"/>
              </a:ext>
            </a:extLst>
          </p:cNvPr>
          <p:cNvPicPr>
            <a:picLocks noChangeAspect="1"/>
          </p:cNvPicPr>
          <p:nvPr/>
        </p:nvPicPr>
        <p:blipFill>
          <a:blip r:embed="rId2"/>
          <a:stretch>
            <a:fillRect/>
          </a:stretch>
        </p:blipFill>
        <p:spPr>
          <a:xfrm>
            <a:off x="8701423" y="4146931"/>
            <a:ext cx="2751718" cy="2420617"/>
          </a:xfrm>
          <a:prstGeom prst="rect">
            <a:avLst/>
          </a:prstGeom>
        </p:spPr>
      </p:pic>
      <p:sp>
        <p:nvSpPr>
          <p:cNvPr id="5" name="TextBox 4">
            <a:extLst>
              <a:ext uri="{FF2B5EF4-FFF2-40B4-BE49-F238E27FC236}">
                <a16:creationId xmlns:a16="http://schemas.microsoft.com/office/drawing/2014/main" id="{9101B40A-C6FC-91F8-6849-5EAD815D663A}"/>
              </a:ext>
            </a:extLst>
          </p:cNvPr>
          <p:cNvSpPr txBox="1"/>
          <p:nvPr/>
        </p:nvSpPr>
        <p:spPr>
          <a:xfrm>
            <a:off x="8695481" y="6247917"/>
            <a:ext cx="13865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cs typeface="Calibri"/>
              </a:rPr>
              <a:t>Freepik.com</a:t>
            </a:r>
          </a:p>
        </p:txBody>
      </p:sp>
    </p:spTree>
    <p:extLst>
      <p:ext uri="{BB962C8B-B14F-4D97-AF65-F5344CB8AC3E}">
        <p14:creationId xmlns:p14="http://schemas.microsoft.com/office/powerpoint/2010/main" val="1286928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DB4543-7D84-F322-93A1-2976D9CEB200}"/>
              </a:ext>
            </a:extLst>
          </p:cNvPr>
          <p:cNvSpPr>
            <a:spLocks noGrp="1"/>
          </p:cNvSpPr>
          <p:nvPr>
            <p:ph idx="1"/>
          </p:nvPr>
        </p:nvSpPr>
        <p:spPr/>
        <p:txBody>
          <a:bodyPr/>
          <a:lstStyle/>
          <a:p>
            <a:pPr marL="0" indent="0">
              <a:buNone/>
            </a:pPr>
            <a:r>
              <a:rPr lang="es-ES" sz="2800" dirty="0"/>
              <a:t>Personalización del servicio para la fidelización de personas clientes​</a:t>
            </a:r>
          </a:p>
          <a:p>
            <a:endParaRPr lang="es-ES" dirty="0"/>
          </a:p>
          <a:p>
            <a:r>
              <a:rPr lang="es-ES" sz="2400" dirty="0"/>
              <a:t>Se realiza para cubrir necesidades de las personas clientes de una manera más puntual y eficiente.​</a:t>
            </a:r>
            <a:endParaRPr lang="en-US" sz="2400" dirty="0"/>
          </a:p>
        </p:txBody>
      </p:sp>
      <p:sp>
        <p:nvSpPr>
          <p:cNvPr id="4" name="Title 1">
            <a:extLst>
              <a:ext uri="{FF2B5EF4-FFF2-40B4-BE49-F238E27FC236}">
                <a16:creationId xmlns:a16="http://schemas.microsoft.com/office/drawing/2014/main" id="{5034CD59-9C96-9893-213F-D0D8EA2D77DD}"/>
              </a:ext>
            </a:extLst>
          </p:cNvPr>
          <p:cNvSpPr>
            <a:spLocks noGrp="1"/>
          </p:cNvSpPr>
          <p:nvPr>
            <p:ph type="title"/>
          </p:nvPr>
        </p:nvSpPr>
        <p:spPr>
          <a:xfrm>
            <a:off x="2811463" y="790575"/>
            <a:ext cx="9136062" cy="1325563"/>
          </a:xfrm>
        </p:spPr>
        <p:txBody>
          <a:bodyPr/>
          <a:lstStyle/>
          <a:p>
            <a:r>
              <a:rPr lang="es-ES" dirty="0"/>
              <a:t>C.R.M (Relación directa con la clientela)</a:t>
            </a:r>
            <a:endParaRPr lang="en-US" dirty="0"/>
          </a:p>
        </p:txBody>
      </p:sp>
    </p:spTree>
    <p:extLst>
      <p:ext uri="{BB962C8B-B14F-4D97-AF65-F5344CB8AC3E}">
        <p14:creationId xmlns:p14="http://schemas.microsoft.com/office/powerpoint/2010/main" val="2779435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6F10E4-9BDC-DB9D-E43A-40BA0DE921C7}"/>
              </a:ext>
            </a:extLst>
          </p:cNvPr>
          <p:cNvSpPr>
            <a:spLocks noGrp="1"/>
          </p:cNvSpPr>
          <p:nvPr>
            <p:ph idx="1"/>
          </p:nvPr>
        </p:nvSpPr>
        <p:spPr/>
        <p:txBody>
          <a:bodyPr/>
          <a:lstStyle/>
          <a:p>
            <a:pPr marL="0" indent="0">
              <a:buNone/>
            </a:pPr>
            <a:r>
              <a:rPr lang="es-ES" sz="2800" dirty="0"/>
              <a:t>El uso de programas de lealtad, tales como descuentos, cupones y esquemas de recompensa, están de moda.​</a:t>
            </a:r>
          </a:p>
          <a:p>
            <a:endParaRPr lang="es-ES" dirty="0"/>
          </a:p>
          <a:p>
            <a:r>
              <a:rPr lang="es-ES" dirty="0"/>
              <a:t>Le permiten a la empresa construir gigantescas bases de datos en las cuales registran las preferencias y patrones de uso.​</a:t>
            </a:r>
            <a:endParaRPr lang="en-US" dirty="0"/>
          </a:p>
        </p:txBody>
      </p:sp>
      <p:sp>
        <p:nvSpPr>
          <p:cNvPr id="4" name="Title 1">
            <a:extLst>
              <a:ext uri="{FF2B5EF4-FFF2-40B4-BE49-F238E27FC236}">
                <a16:creationId xmlns:a16="http://schemas.microsoft.com/office/drawing/2014/main" id="{BFB317CC-4E51-9A70-93AC-02644AB8305D}"/>
              </a:ext>
            </a:extLst>
          </p:cNvPr>
          <p:cNvSpPr>
            <a:spLocks noGrp="1"/>
          </p:cNvSpPr>
          <p:nvPr>
            <p:ph type="title"/>
          </p:nvPr>
        </p:nvSpPr>
        <p:spPr>
          <a:xfrm>
            <a:off x="2811463" y="790575"/>
            <a:ext cx="9136062" cy="1325563"/>
          </a:xfrm>
        </p:spPr>
        <p:txBody>
          <a:bodyPr/>
          <a:lstStyle/>
          <a:p>
            <a:r>
              <a:rPr lang="es-ES" dirty="0"/>
              <a:t>C.R.M (Relación directa con la clientela)</a:t>
            </a:r>
            <a:endParaRPr lang="en-US" dirty="0"/>
          </a:p>
        </p:txBody>
      </p:sp>
    </p:spTree>
    <p:extLst>
      <p:ext uri="{BB962C8B-B14F-4D97-AF65-F5344CB8AC3E}">
        <p14:creationId xmlns:p14="http://schemas.microsoft.com/office/powerpoint/2010/main" val="848614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9272B-B40E-9FC3-2C64-C07D9E136C6C}"/>
              </a:ext>
            </a:extLst>
          </p:cNvPr>
          <p:cNvSpPr>
            <a:spLocks noGrp="1"/>
          </p:cNvSpPr>
          <p:nvPr>
            <p:ph type="title"/>
          </p:nvPr>
        </p:nvSpPr>
        <p:spPr/>
        <p:txBody>
          <a:bodyPr>
            <a:normAutofit fontScale="90000"/>
          </a:bodyPr>
          <a:lstStyle/>
          <a:p>
            <a:r>
              <a:rPr lang="es-ES" dirty="0"/>
              <a:t>Las tecnologías de la información y comunicación (TIC).​</a:t>
            </a:r>
            <a:br>
              <a:rPr lang="es-ES" dirty="0"/>
            </a:br>
            <a:endParaRPr lang="en-US" dirty="0"/>
          </a:p>
        </p:txBody>
      </p:sp>
      <p:sp>
        <p:nvSpPr>
          <p:cNvPr id="3" name="Content Placeholder 2">
            <a:extLst>
              <a:ext uri="{FF2B5EF4-FFF2-40B4-BE49-F238E27FC236}">
                <a16:creationId xmlns:a16="http://schemas.microsoft.com/office/drawing/2014/main" id="{8DC1F940-3C6C-1A6E-B1E0-F882969A6001}"/>
              </a:ext>
            </a:extLst>
          </p:cNvPr>
          <p:cNvSpPr>
            <a:spLocks noGrp="1"/>
          </p:cNvSpPr>
          <p:nvPr>
            <p:ph idx="1"/>
          </p:nvPr>
        </p:nvSpPr>
        <p:spPr>
          <a:xfrm>
            <a:off x="2812209" y="1715683"/>
            <a:ext cx="9135375" cy="1624676"/>
          </a:xfrm>
        </p:spPr>
        <p:txBody>
          <a:bodyPr/>
          <a:lstStyle/>
          <a:p>
            <a:endParaRPr lang="es-ES" dirty="0"/>
          </a:p>
          <a:p>
            <a:pPr marL="0" indent="0">
              <a:buNone/>
            </a:pPr>
            <a:r>
              <a:rPr lang="es-ES" sz="2400" dirty="0"/>
              <a:t>Son herramientas útiles para generar contactos de forma más innovadora y eficiente, así como más económicos y rápidos.​</a:t>
            </a:r>
          </a:p>
          <a:p>
            <a:pPr marL="0" indent="0">
              <a:buNone/>
            </a:pPr>
            <a:endParaRPr lang="es-ES" sz="2400" dirty="0"/>
          </a:p>
          <a:p>
            <a:pPr marL="0" indent="0">
              <a:buNone/>
            </a:pPr>
            <a:endParaRPr lang="en-US" sz="2400" dirty="0"/>
          </a:p>
        </p:txBody>
      </p:sp>
      <p:pic>
        <p:nvPicPr>
          <p:cNvPr id="5" name="Picture 4">
            <a:extLst>
              <a:ext uri="{FF2B5EF4-FFF2-40B4-BE49-F238E27FC236}">
                <a16:creationId xmlns:a16="http://schemas.microsoft.com/office/drawing/2014/main" id="{DCDDF399-8B05-CF9E-E323-2EA18A7FEFAC}"/>
              </a:ext>
            </a:extLst>
          </p:cNvPr>
          <p:cNvPicPr>
            <a:picLocks noChangeAspect="1"/>
          </p:cNvPicPr>
          <p:nvPr/>
        </p:nvPicPr>
        <p:blipFill>
          <a:blip r:embed="rId2"/>
          <a:stretch>
            <a:fillRect/>
          </a:stretch>
        </p:blipFill>
        <p:spPr>
          <a:xfrm>
            <a:off x="5373951" y="3279707"/>
            <a:ext cx="4011889" cy="3294954"/>
          </a:xfrm>
          <a:prstGeom prst="rect">
            <a:avLst/>
          </a:prstGeom>
        </p:spPr>
      </p:pic>
      <p:sp>
        <p:nvSpPr>
          <p:cNvPr id="6" name="TextBox 5">
            <a:extLst>
              <a:ext uri="{FF2B5EF4-FFF2-40B4-BE49-F238E27FC236}">
                <a16:creationId xmlns:a16="http://schemas.microsoft.com/office/drawing/2014/main" id="{8A1E8B99-9AAA-D4CC-8CF7-AD18CE78FF4E}"/>
              </a:ext>
            </a:extLst>
          </p:cNvPr>
          <p:cNvSpPr txBox="1"/>
          <p:nvPr/>
        </p:nvSpPr>
        <p:spPr>
          <a:xfrm>
            <a:off x="8492924" y="3807588"/>
            <a:ext cx="13865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cs typeface="Calibri"/>
              </a:rPr>
              <a:t>Freepik.com</a:t>
            </a:r>
          </a:p>
        </p:txBody>
      </p:sp>
    </p:spTree>
    <p:extLst>
      <p:ext uri="{BB962C8B-B14F-4D97-AF65-F5344CB8AC3E}">
        <p14:creationId xmlns:p14="http://schemas.microsoft.com/office/powerpoint/2010/main" val="3963156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4322C6-7111-A1D1-E54B-5F74E6D5E3C1}"/>
              </a:ext>
            </a:extLst>
          </p:cNvPr>
          <p:cNvSpPr>
            <a:spLocks noGrp="1"/>
          </p:cNvSpPr>
          <p:nvPr>
            <p:ph idx="1"/>
          </p:nvPr>
        </p:nvSpPr>
        <p:spPr/>
        <p:txBody>
          <a:bodyPr>
            <a:normAutofit/>
          </a:bodyPr>
          <a:lstStyle/>
          <a:p>
            <a:pPr marL="0" indent="0">
              <a:buNone/>
            </a:pPr>
            <a:r>
              <a:rPr lang="es-ES" sz="2400" dirty="0"/>
              <a:t>Ejemplo de herramientas de las </a:t>
            </a:r>
            <a:r>
              <a:rPr lang="es-ES" sz="2400" dirty="0" err="1"/>
              <a:t>TIC´s</a:t>
            </a:r>
            <a:r>
              <a:rPr lang="es-ES" sz="2400" dirty="0"/>
              <a:t> ​</a:t>
            </a:r>
          </a:p>
          <a:p>
            <a:endParaRPr lang="es-ES" sz="2400" dirty="0"/>
          </a:p>
          <a:p>
            <a:r>
              <a:rPr lang="es-ES" sz="2400" dirty="0"/>
              <a:t> La mensajería de texto, correos electrónicos, redes sociales, página o portales de internet, blogs, videos, entre otras.​</a:t>
            </a:r>
            <a:endParaRPr lang="en-US" sz="2400" dirty="0"/>
          </a:p>
        </p:txBody>
      </p:sp>
      <p:sp>
        <p:nvSpPr>
          <p:cNvPr id="4" name="Title 1">
            <a:extLst>
              <a:ext uri="{FF2B5EF4-FFF2-40B4-BE49-F238E27FC236}">
                <a16:creationId xmlns:a16="http://schemas.microsoft.com/office/drawing/2014/main" id="{299E6C54-06C5-6F46-9A65-0314F5E004EF}"/>
              </a:ext>
            </a:extLst>
          </p:cNvPr>
          <p:cNvSpPr>
            <a:spLocks noGrp="1"/>
          </p:cNvSpPr>
          <p:nvPr>
            <p:ph type="title"/>
          </p:nvPr>
        </p:nvSpPr>
        <p:spPr>
          <a:xfrm>
            <a:off x="2811463" y="790575"/>
            <a:ext cx="9136062" cy="1325563"/>
          </a:xfrm>
        </p:spPr>
        <p:txBody>
          <a:bodyPr>
            <a:normAutofit fontScale="90000"/>
          </a:bodyPr>
          <a:lstStyle/>
          <a:p>
            <a:r>
              <a:rPr lang="es-ES" dirty="0"/>
              <a:t>Las tecnologías de la información y comunicación (TIC).​</a:t>
            </a:r>
            <a:br>
              <a:rPr lang="es-ES" dirty="0"/>
            </a:br>
            <a:endParaRPr lang="en-US" dirty="0"/>
          </a:p>
        </p:txBody>
      </p:sp>
    </p:spTree>
    <p:extLst>
      <p:ext uri="{BB962C8B-B14F-4D97-AF65-F5344CB8AC3E}">
        <p14:creationId xmlns:p14="http://schemas.microsoft.com/office/powerpoint/2010/main" val="1224000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C6551-807F-9F20-9541-83C8D78B9175}"/>
              </a:ext>
            </a:extLst>
          </p:cNvPr>
          <p:cNvSpPr>
            <a:spLocks noGrp="1"/>
          </p:cNvSpPr>
          <p:nvPr>
            <p:ph type="title"/>
          </p:nvPr>
        </p:nvSpPr>
        <p:spPr/>
        <p:txBody>
          <a:bodyPr>
            <a:normAutofit/>
          </a:bodyPr>
          <a:lstStyle/>
          <a:p>
            <a:r>
              <a:rPr lang="es-ES" sz="2900" dirty="0"/>
              <a:t>Algunos de los beneficios que se obtienen cuando se hace uso de ellas son los siguientes:</a:t>
            </a:r>
            <a:endParaRPr lang="en-US" sz="2900" dirty="0"/>
          </a:p>
        </p:txBody>
      </p:sp>
      <p:sp>
        <p:nvSpPr>
          <p:cNvPr id="3" name="Content Placeholder 2">
            <a:extLst>
              <a:ext uri="{FF2B5EF4-FFF2-40B4-BE49-F238E27FC236}">
                <a16:creationId xmlns:a16="http://schemas.microsoft.com/office/drawing/2014/main" id="{16C76870-EC05-B2B4-30E8-A03EFD619F39}"/>
              </a:ext>
            </a:extLst>
          </p:cNvPr>
          <p:cNvSpPr>
            <a:spLocks noGrp="1"/>
          </p:cNvSpPr>
          <p:nvPr>
            <p:ph idx="1"/>
          </p:nvPr>
        </p:nvSpPr>
        <p:spPr>
          <a:xfrm>
            <a:off x="2796073" y="2611421"/>
            <a:ext cx="9135375" cy="4060064"/>
          </a:xfrm>
        </p:spPr>
        <p:txBody>
          <a:bodyPr>
            <a:noAutofit/>
          </a:bodyPr>
          <a:lstStyle/>
          <a:p>
            <a:r>
              <a:rPr lang="es-ES" sz="2400" dirty="0"/>
              <a:t>Medición e incremento de la satisfacción de la clientela.​</a:t>
            </a:r>
          </a:p>
          <a:p>
            <a:r>
              <a:rPr lang="es-ES" sz="2400" dirty="0"/>
              <a:t>Interacción los 365 días del año y 24 horas al día.​</a:t>
            </a:r>
          </a:p>
          <a:p>
            <a:r>
              <a:rPr lang="es-ES" sz="2400" dirty="0"/>
              <a:t>Automatización de parte de los procesos de atención al cliente.​</a:t>
            </a:r>
          </a:p>
          <a:p>
            <a:r>
              <a:rPr lang="es-ES" sz="2400" dirty="0"/>
              <a:t>Acciones de mercadeo y comunicación personalizadas.​</a:t>
            </a:r>
          </a:p>
          <a:p>
            <a:r>
              <a:rPr lang="es-ES" sz="2400" dirty="0"/>
              <a:t>Mayor conocimiento de las necesidades de los clientes.​</a:t>
            </a:r>
          </a:p>
          <a:p>
            <a:r>
              <a:rPr lang="es-ES" sz="2400" dirty="0"/>
              <a:t>Mejora de la comunicación a los clientes y la información que tienen de los productos o servicios.​</a:t>
            </a:r>
            <a:endParaRPr lang="en-US" sz="2400" dirty="0"/>
          </a:p>
        </p:txBody>
      </p:sp>
    </p:spTree>
    <p:extLst>
      <p:ext uri="{BB962C8B-B14F-4D97-AF65-F5344CB8AC3E}">
        <p14:creationId xmlns:p14="http://schemas.microsoft.com/office/powerpoint/2010/main" val="3094524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BE625-FE4C-6A38-80A4-E36D73FC5D2F}"/>
              </a:ext>
            </a:extLst>
          </p:cNvPr>
          <p:cNvSpPr>
            <a:spLocks noGrp="1"/>
          </p:cNvSpPr>
          <p:nvPr>
            <p:ph type="title"/>
          </p:nvPr>
        </p:nvSpPr>
        <p:spPr/>
        <p:txBody>
          <a:bodyPr>
            <a:normAutofit/>
          </a:bodyPr>
          <a:lstStyle/>
          <a:p>
            <a:r>
              <a:rPr lang="es-ES" dirty="0"/>
              <a:t>Tecnologías de la información y comunicación (TIC).​</a:t>
            </a:r>
            <a:br>
              <a:rPr lang="es-ES" dirty="0"/>
            </a:br>
            <a:endParaRPr lang="en-US" dirty="0"/>
          </a:p>
        </p:txBody>
      </p:sp>
      <p:sp>
        <p:nvSpPr>
          <p:cNvPr id="3" name="Content Placeholder 2">
            <a:extLst>
              <a:ext uri="{FF2B5EF4-FFF2-40B4-BE49-F238E27FC236}">
                <a16:creationId xmlns:a16="http://schemas.microsoft.com/office/drawing/2014/main" id="{03179956-02D2-3938-C49F-682D59D58CB2}"/>
              </a:ext>
            </a:extLst>
          </p:cNvPr>
          <p:cNvSpPr>
            <a:spLocks noGrp="1"/>
          </p:cNvSpPr>
          <p:nvPr>
            <p:ph idx="1"/>
          </p:nvPr>
        </p:nvSpPr>
        <p:spPr/>
        <p:txBody>
          <a:bodyPr>
            <a:normAutofit/>
          </a:bodyPr>
          <a:lstStyle/>
          <a:p>
            <a:pPr marL="0" indent="0">
              <a:buNone/>
            </a:pPr>
            <a:r>
              <a:rPr lang="en-US" sz="2400" dirty="0" err="1"/>
              <a:t>Estas</a:t>
            </a:r>
            <a:r>
              <a:rPr lang="en-US" sz="2400" dirty="0"/>
              <a:t> </a:t>
            </a:r>
            <a:r>
              <a:rPr lang="en-US" sz="2400" dirty="0" err="1"/>
              <a:t>tecnologías</a:t>
            </a:r>
            <a:r>
              <a:rPr lang="en-US" sz="2400" dirty="0"/>
              <a:t> de la </a:t>
            </a:r>
            <a:r>
              <a:rPr lang="en-US" sz="2400" dirty="0" err="1"/>
              <a:t>información</a:t>
            </a:r>
            <a:r>
              <a:rPr lang="en-US" sz="2400" dirty="0"/>
              <a:t> </a:t>
            </a:r>
            <a:r>
              <a:rPr lang="en-US" sz="2400" dirty="0" err="1"/>
              <a:t>permiten</a:t>
            </a:r>
            <a:r>
              <a:rPr lang="en-US" sz="2400" dirty="0"/>
              <a:t> a </a:t>
            </a:r>
            <a:r>
              <a:rPr lang="en-US" sz="2400" dirty="0" err="1"/>
              <a:t>los</a:t>
            </a:r>
            <a:r>
              <a:rPr lang="en-US" sz="2400" dirty="0"/>
              <a:t> </a:t>
            </a:r>
            <a:r>
              <a:rPr lang="en-US" sz="2400" dirty="0" err="1"/>
              <a:t>redactores</a:t>
            </a:r>
            <a:r>
              <a:rPr lang="en-US" sz="2400" dirty="0"/>
              <a:t> de </a:t>
            </a:r>
            <a:r>
              <a:rPr lang="en-US" sz="2400" dirty="0" err="1"/>
              <a:t>contenidos</a:t>
            </a:r>
            <a:r>
              <a:rPr lang="en-US" sz="2400" dirty="0"/>
              <a:t> </a:t>
            </a:r>
            <a:r>
              <a:rPr lang="en-US" sz="2400" dirty="0" err="1"/>
              <a:t>llegar</a:t>
            </a:r>
            <a:r>
              <a:rPr lang="en-US" sz="2400" dirty="0"/>
              <a:t> a </a:t>
            </a:r>
            <a:r>
              <a:rPr lang="en-US" sz="2400" dirty="0" err="1"/>
              <a:t>los</a:t>
            </a:r>
            <a:r>
              <a:rPr lang="en-US" sz="2400" dirty="0"/>
              <a:t> </a:t>
            </a:r>
            <a:r>
              <a:rPr lang="en-US" sz="2400" dirty="0" err="1"/>
              <a:t>usuarios</a:t>
            </a:r>
            <a:r>
              <a:rPr lang="en-US" sz="2400" dirty="0"/>
              <a:t> de la gran social media y a </a:t>
            </a:r>
            <a:r>
              <a:rPr lang="en-US" sz="2400" dirty="0" err="1"/>
              <a:t>través</a:t>
            </a:r>
            <a:r>
              <a:rPr lang="en-US" sz="2400" dirty="0"/>
              <a:t> de </a:t>
            </a:r>
            <a:r>
              <a:rPr lang="en-US" sz="2400" dirty="0" err="1"/>
              <a:t>copys</a:t>
            </a:r>
            <a:r>
              <a:rPr lang="en-US" sz="2400" dirty="0"/>
              <a:t>, </a:t>
            </a:r>
            <a:r>
              <a:rPr lang="en-US" sz="2400" dirty="0" err="1"/>
              <a:t>persuadirlos</a:t>
            </a:r>
            <a:r>
              <a:rPr lang="en-US" sz="2400" dirty="0"/>
              <a:t> para que </a:t>
            </a:r>
            <a:r>
              <a:rPr lang="en-US" sz="2400" dirty="0" err="1"/>
              <a:t>hagan</a:t>
            </a:r>
            <a:r>
              <a:rPr lang="en-US" sz="2400" dirty="0"/>
              <a:t> </a:t>
            </a:r>
            <a:r>
              <a:rPr lang="en-US" sz="2400" dirty="0" err="1"/>
              <a:t>una</a:t>
            </a:r>
            <a:r>
              <a:rPr lang="en-US" sz="2400" dirty="0"/>
              <a:t> </a:t>
            </a:r>
            <a:r>
              <a:rPr lang="en-US" sz="2400" dirty="0" err="1"/>
              <a:t>compra</a:t>
            </a:r>
            <a:r>
              <a:rPr lang="en-US" sz="2400" dirty="0"/>
              <a:t> o </a:t>
            </a:r>
            <a:r>
              <a:rPr lang="en-US" sz="2400" dirty="0" err="1"/>
              <a:t>participen</a:t>
            </a:r>
            <a:r>
              <a:rPr lang="en-US" sz="2400" dirty="0"/>
              <a:t> de </a:t>
            </a:r>
            <a:r>
              <a:rPr lang="en-US" sz="2400" dirty="0" err="1"/>
              <a:t>alguna</a:t>
            </a:r>
            <a:r>
              <a:rPr lang="en-US" sz="2400" dirty="0"/>
              <a:t> </a:t>
            </a:r>
            <a:r>
              <a:rPr lang="en-US" sz="2400" dirty="0" err="1"/>
              <a:t>campaña</a:t>
            </a:r>
            <a:r>
              <a:rPr lang="en-US" sz="2400" dirty="0"/>
              <a:t> de marketing.</a:t>
            </a:r>
          </a:p>
          <a:p>
            <a:pPr marL="0" indent="0">
              <a:buNone/>
            </a:pPr>
            <a:endParaRPr lang="en-US" sz="2400" dirty="0"/>
          </a:p>
          <a:p>
            <a:pPr marL="0" indent="0">
              <a:buNone/>
            </a:pPr>
            <a:r>
              <a:rPr lang="en-US" sz="2400" dirty="0"/>
              <a:t>Hoy </a:t>
            </a:r>
            <a:r>
              <a:rPr lang="en-US" sz="2400" dirty="0" err="1"/>
              <a:t>más</a:t>
            </a:r>
            <a:r>
              <a:rPr lang="en-US" sz="2400" dirty="0"/>
              <a:t> que </a:t>
            </a:r>
            <a:r>
              <a:rPr lang="en-US" sz="2400" dirty="0" err="1"/>
              <a:t>nunca</a:t>
            </a:r>
            <a:r>
              <a:rPr lang="en-US" sz="2400"/>
              <a:t>, </a:t>
            </a:r>
            <a:r>
              <a:rPr lang="en-US" sz="2400" dirty="0"/>
              <a:t>la </a:t>
            </a:r>
            <a:r>
              <a:rPr lang="en-US" sz="2400" dirty="0" err="1"/>
              <a:t>comunicación</a:t>
            </a:r>
            <a:r>
              <a:rPr lang="en-US" sz="2400" dirty="0"/>
              <a:t> </a:t>
            </a:r>
            <a:r>
              <a:rPr lang="en-US" sz="2400" dirty="0" err="1"/>
              <a:t>juega</a:t>
            </a:r>
            <a:r>
              <a:rPr lang="en-US" sz="2400" dirty="0"/>
              <a:t> un </a:t>
            </a:r>
            <a:r>
              <a:rPr lang="en-US" sz="2400" dirty="0" err="1"/>
              <a:t>papel</a:t>
            </a:r>
            <a:r>
              <a:rPr lang="en-US" sz="2400" dirty="0"/>
              <a:t> fundamental en </a:t>
            </a:r>
            <a:r>
              <a:rPr lang="en-US" sz="2400" dirty="0" err="1"/>
              <a:t>todas</a:t>
            </a:r>
            <a:r>
              <a:rPr lang="en-US" sz="2400" dirty="0"/>
              <a:t> las </a:t>
            </a:r>
            <a:r>
              <a:rPr lang="en-US" sz="2400" dirty="0" err="1"/>
              <a:t>estrategias</a:t>
            </a:r>
            <a:r>
              <a:rPr lang="en-US" sz="2400" dirty="0"/>
              <a:t> de </a:t>
            </a:r>
            <a:r>
              <a:rPr lang="en-US" sz="2400" dirty="0" err="1"/>
              <a:t>mercadeo</a:t>
            </a:r>
            <a:r>
              <a:rPr lang="en-US" sz="2400" dirty="0"/>
              <a:t> y </a:t>
            </a:r>
            <a:r>
              <a:rPr lang="en-US" sz="2400" dirty="0" err="1"/>
              <a:t>ventas</a:t>
            </a:r>
            <a:r>
              <a:rPr lang="en-US" sz="2400" dirty="0"/>
              <a:t> </a:t>
            </a:r>
            <a:r>
              <a:rPr lang="en-US" sz="2400" dirty="0" err="1"/>
              <a:t>digitales</a:t>
            </a:r>
            <a:r>
              <a:rPr lang="en-US" sz="2400" dirty="0"/>
              <a:t>.</a:t>
            </a:r>
          </a:p>
        </p:txBody>
      </p:sp>
    </p:spTree>
    <p:extLst>
      <p:ext uri="{BB962C8B-B14F-4D97-AF65-F5344CB8AC3E}">
        <p14:creationId xmlns:p14="http://schemas.microsoft.com/office/powerpoint/2010/main" val="1585330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4ED99E-6092-9E62-D485-29BCFBACF597}"/>
              </a:ext>
            </a:extLst>
          </p:cNvPr>
          <p:cNvSpPr>
            <a:spLocks noGrp="1"/>
          </p:cNvSpPr>
          <p:nvPr>
            <p:ph idx="1"/>
          </p:nvPr>
        </p:nvSpPr>
        <p:spPr>
          <a:xfrm>
            <a:off x="2812210" y="1025217"/>
            <a:ext cx="9135375" cy="2874979"/>
          </a:xfrm>
        </p:spPr>
        <p:txBody>
          <a:bodyPr>
            <a:normAutofit/>
          </a:bodyPr>
          <a:lstStyle/>
          <a:p>
            <a:pPr marL="0" indent="0">
              <a:buNone/>
            </a:pPr>
            <a:r>
              <a:rPr lang="es-ES" sz="2400" dirty="0"/>
              <a:t>Los medios de comunicación son diferentes en la actualidad y las personas que trabajan en ellos también.​</a:t>
            </a:r>
          </a:p>
          <a:p>
            <a:endParaRPr lang="es-ES" sz="2400" dirty="0"/>
          </a:p>
          <a:p>
            <a:pPr marL="0" indent="0">
              <a:buNone/>
            </a:pPr>
            <a:r>
              <a:rPr lang="es-ES" sz="2400" dirty="0"/>
              <a:t>La demanda de contenidos específicos pone a los comunicadores a transitar de un canal a otro, ya no redactan para prensa escrita solamente, o para radio o para televisión, sino para medios digitales.​</a:t>
            </a:r>
            <a:endParaRPr lang="en-US" sz="2400" dirty="0"/>
          </a:p>
        </p:txBody>
      </p:sp>
      <p:pic>
        <p:nvPicPr>
          <p:cNvPr id="5" name="Picture 4">
            <a:extLst>
              <a:ext uri="{FF2B5EF4-FFF2-40B4-BE49-F238E27FC236}">
                <a16:creationId xmlns:a16="http://schemas.microsoft.com/office/drawing/2014/main" id="{31F47A5A-F255-480B-AD28-532A4669321F}"/>
              </a:ext>
            </a:extLst>
          </p:cNvPr>
          <p:cNvPicPr>
            <a:picLocks noChangeAspect="1"/>
          </p:cNvPicPr>
          <p:nvPr/>
        </p:nvPicPr>
        <p:blipFill>
          <a:blip r:embed="rId2"/>
          <a:stretch>
            <a:fillRect/>
          </a:stretch>
        </p:blipFill>
        <p:spPr>
          <a:xfrm>
            <a:off x="5087984" y="3900196"/>
            <a:ext cx="4583826" cy="2613886"/>
          </a:xfrm>
          <a:prstGeom prst="rect">
            <a:avLst/>
          </a:prstGeom>
        </p:spPr>
      </p:pic>
      <p:sp>
        <p:nvSpPr>
          <p:cNvPr id="2" name="TextBox 1">
            <a:extLst>
              <a:ext uri="{FF2B5EF4-FFF2-40B4-BE49-F238E27FC236}">
                <a16:creationId xmlns:a16="http://schemas.microsoft.com/office/drawing/2014/main" id="{E739FEE6-B711-C70F-E625-BDE3C7C4318E}"/>
              </a:ext>
            </a:extLst>
          </p:cNvPr>
          <p:cNvSpPr txBox="1"/>
          <p:nvPr/>
        </p:nvSpPr>
        <p:spPr>
          <a:xfrm>
            <a:off x="8695481" y="6247917"/>
            <a:ext cx="13865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cs typeface="Calibri"/>
              </a:rPr>
              <a:t>Freepik.com</a:t>
            </a:r>
          </a:p>
        </p:txBody>
      </p:sp>
    </p:spTree>
    <p:extLst>
      <p:ext uri="{BB962C8B-B14F-4D97-AF65-F5344CB8AC3E}">
        <p14:creationId xmlns:p14="http://schemas.microsoft.com/office/powerpoint/2010/main" val="3080925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EC4D67-4819-76E5-93D8-C0E9E5F4D130}"/>
              </a:ext>
            </a:extLst>
          </p:cNvPr>
          <p:cNvSpPr>
            <a:spLocks noGrp="1"/>
          </p:cNvSpPr>
          <p:nvPr>
            <p:ph idx="1"/>
          </p:nvPr>
        </p:nvSpPr>
        <p:spPr>
          <a:xfrm>
            <a:off x="2840202" y="978564"/>
            <a:ext cx="9135375" cy="4060064"/>
          </a:xfrm>
        </p:spPr>
        <p:txBody>
          <a:bodyPr>
            <a:normAutofit/>
          </a:bodyPr>
          <a:lstStyle/>
          <a:p>
            <a:pPr marL="0" indent="0">
              <a:buNone/>
            </a:pPr>
            <a:r>
              <a:rPr lang="es-ES" sz="2400" dirty="0"/>
              <a:t>Un profesional que estudia alguna rama de la comunicación, debe conocer también de las otras ramas.</a:t>
            </a:r>
          </a:p>
          <a:p>
            <a:endParaRPr lang="es-ES" sz="2400" dirty="0"/>
          </a:p>
          <a:p>
            <a:pPr marL="0" indent="0">
              <a:buNone/>
            </a:pPr>
            <a:r>
              <a:rPr lang="es-ES" sz="2400" dirty="0"/>
              <a:t>Un profesional de la comunicación del siglo XXI conoce de publicidad, de ventas, de relaciones públicas y de mercadeo.​</a:t>
            </a:r>
          </a:p>
          <a:p>
            <a:endParaRPr lang="es-ES" sz="2400" dirty="0"/>
          </a:p>
          <a:p>
            <a:pPr marL="0" indent="0">
              <a:buNone/>
            </a:pPr>
            <a:r>
              <a:rPr lang="es-ES" sz="2400" dirty="0"/>
              <a:t>​Sus productos no solo nacen para ser escuchados o leídos, sino para ser vendidos en el gran mar de contenidos.​</a:t>
            </a:r>
            <a:endParaRPr lang="en-US" sz="2400" dirty="0"/>
          </a:p>
        </p:txBody>
      </p:sp>
    </p:spTree>
    <p:extLst>
      <p:ext uri="{BB962C8B-B14F-4D97-AF65-F5344CB8AC3E}">
        <p14:creationId xmlns:p14="http://schemas.microsoft.com/office/powerpoint/2010/main" val="1183602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5B044C-EA14-46E5-4E74-B8551208F4C4}"/>
              </a:ext>
            </a:extLst>
          </p:cNvPr>
          <p:cNvSpPr>
            <a:spLocks noGrp="1"/>
          </p:cNvSpPr>
          <p:nvPr>
            <p:ph idx="1"/>
          </p:nvPr>
        </p:nvSpPr>
        <p:spPr>
          <a:xfrm>
            <a:off x="2812210" y="1006556"/>
            <a:ext cx="9135375" cy="1624677"/>
          </a:xfrm>
        </p:spPr>
        <p:txBody>
          <a:bodyPr>
            <a:noAutofit/>
          </a:bodyPr>
          <a:lstStyle/>
          <a:p>
            <a:pPr marL="0" indent="0">
              <a:buNone/>
            </a:pPr>
            <a:r>
              <a:rPr lang="es-ES" sz="2400" dirty="0"/>
              <a:t>El mercadeo es un proceso que conlleva diferentes actividades para anticiparse a las necesidades de una o varias personas identificando así  qué se puede producir y ofrecer a estas personas a través de un intercambio económico (venta).</a:t>
            </a:r>
            <a:endParaRPr lang="en-US" sz="2400" dirty="0"/>
          </a:p>
        </p:txBody>
      </p:sp>
      <p:pic>
        <p:nvPicPr>
          <p:cNvPr id="5" name="Picture 4">
            <a:extLst>
              <a:ext uri="{FF2B5EF4-FFF2-40B4-BE49-F238E27FC236}">
                <a16:creationId xmlns:a16="http://schemas.microsoft.com/office/drawing/2014/main" id="{601E7C32-B209-C500-123D-1D982899D973}"/>
              </a:ext>
            </a:extLst>
          </p:cNvPr>
          <p:cNvPicPr>
            <a:picLocks noChangeAspect="1"/>
          </p:cNvPicPr>
          <p:nvPr/>
        </p:nvPicPr>
        <p:blipFill>
          <a:blip r:embed="rId2"/>
          <a:stretch>
            <a:fillRect/>
          </a:stretch>
        </p:blipFill>
        <p:spPr>
          <a:xfrm>
            <a:off x="6899471" y="2613722"/>
            <a:ext cx="3912091" cy="3017331"/>
          </a:xfrm>
          <a:prstGeom prst="rect">
            <a:avLst/>
          </a:prstGeom>
        </p:spPr>
      </p:pic>
      <p:sp>
        <p:nvSpPr>
          <p:cNvPr id="4" name="TextBox 3">
            <a:extLst>
              <a:ext uri="{FF2B5EF4-FFF2-40B4-BE49-F238E27FC236}">
                <a16:creationId xmlns:a16="http://schemas.microsoft.com/office/drawing/2014/main" id="{023BE04A-CC3E-F0D2-C365-1E0790E2FB9A}"/>
              </a:ext>
            </a:extLst>
          </p:cNvPr>
          <p:cNvSpPr txBox="1"/>
          <p:nvPr/>
        </p:nvSpPr>
        <p:spPr>
          <a:xfrm>
            <a:off x="9833658" y="2679056"/>
            <a:ext cx="13865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cs typeface="Calibri"/>
              </a:rPr>
              <a:t>Freepik.com</a:t>
            </a:r>
          </a:p>
        </p:txBody>
      </p:sp>
    </p:spTree>
    <p:extLst>
      <p:ext uri="{BB962C8B-B14F-4D97-AF65-F5344CB8AC3E}">
        <p14:creationId xmlns:p14="http://schemas.microsoft.com/office/powerpoint/2010/main" val="3172002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B321FC-C262-7EC4-B151-F71DEAEC65FA}"/>
              </a:ext>
            </a:extLst>
          </p:cNvPr>
          <p:cNvSpPr>
            <a:spLocks noGrp="1"/>
          </p:cNvSpPr>
          <p:nvPr>
            <p:ph idx="1"/>
          </p:nvPr>
        </p:nvSpPr>
        <p:spPr>
          <a:xfrm>
            <a:off x="2812210" y="726638"/>
            <a:ext cx="9135375" cy="1717982"/>
          </a:xfrm>
        </p:spPr>
        <p:txBody>
          <a:bodyPr>
            <a:normAutofit/>
          </a:bodyPr>
          <a:lstStyle/>
          <a:p>
            <a:pPr marL="0" indent="0">
              <a:buNone/>
            </a:pPr>
            <a:r>
              <a:rPr lang="es-ES" sz="2400" dirty="0"/>
              <a:t>Este proceso (mercadeo) se encuentra enmarcado dentro de tres grandes contextos: sociedad, economía y empresa.​ Está donde se encuentran personas reunidas en familias o empresas, esencia y razón de ser de cualquier actividad.​</a:t>
            </a:r>
            <a:endParaRPr lang="en-US" sz="2400" dirty="0"/>
          </a:p>
        </p:txBody>
      </p:sp>
      <p:pic>
        <p:nvPicPr>
          <p:cNvPr id="5" name="Picture 4">
            <a:extLst>
              <a:ext uri="{FF2B5EF4-FFF2-40B4-BE49-F238E27FC236}">
                <a16:creationId xmlns:a16="http://schemas.microsoft.com/office/drawing/2014/main" id="{F0D3EC5E-BF9B-5D52-3CFD-D91DE9239840}"/>
              </a:ext>
            </a:extLst>
          </p:cNvPr>
          <p:cNvPicPr>
            <a:picLocks noChangeAspect="1"/>
          </p:cNvPicPr>
          <p:nvPr/>
        </p:nvPicPr>
        <p:blipFill>
          <a:blip r:embed="rId2"/>
          <a:stretch>
            <a:fillRect/>
          </a:stretch>
        </p:blipFill>
        <p:spPr>
          <a:xfrm>
            <a:off x="3526972" y="2444620"/>
            <a:ext cx="7711224" cy="4181085"/>
          </a:xfrm>
          <a:prstGeom prst="rect">
            <a:avLst/>
          </a:prstGeom>
        </p:spPr>
      </p:pic>
      <p:sp>
        <p:nvSpPr>
          <p:cNvPr id="4" name="TextBox 3">
            <a:extLst>
              <a:ext uri="{FF2B5EF4-FFF2-40B4-BE49-F238E27FC236}">
                <a16:creationId xmlns:a16="http://schemas.microsoft.com/office/drawing/2014/main" id="{BE02EF61-AC17-1D20-580E-47E4D4A5701C}"/>
              </a:ext>
            </a:extLst>
          </p:cNvPr>
          <p:cNvSpPr txBox="1"/>
          <p:nvPr/>
        </p:nvSpPr>
        <p:spPr>
          <a:xfrm>
            <a:off x="3583329" y="6286499"/>
            <a:ext cx="13865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cs typeface="Calibri"/>
              </a:rPr>
              <a:t>Freepik.com</a:t>
            </a:r>
          </a:p>
        </p:txBody>
      </p:sp>
    </p:spTree>
    <p:extLst>
      <p:ext uri="{BB962C8B-B14F-4D97-AF65-F5344CB8AC3E}">
        <p14:creationId xmlns:p14="http://schemas.microsoft.com/office/powerpoint/2010/main" val="2221466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2FE9D-5E94-A225-A9FE-C7960DA6E659}"/>
              </a:ext>
            </a:extLst>
          </p:cNvPr>
          <p:cNvSpPr>
            <a:spLocks noGrp="1"/>
          </p:cNvSpPr>
          <p:nvPr>
            <p:ph idx="1"/>
          </p:nvPr>
        </p:nvSpPr>
        <p:spPr>
          <a:xfrm>
            <a:off x="2746895" y="810613"/>
            <a:ext cx="9135375" cy="4060064"/>
          </a:xfrm>
        </p:spPr>
        <p:txBody>
          <a:bodyPr>
            <a:normAutofit/>
          </a:bodyPr>
          <a:lstStyle/>
          <a:p>
            <a:pPr marL="0" indent="0">
              <a:buNone/>
            </a:pPr>
            <a:r>
              <a:rPr lang="es-ES" sz="2400" dirty="0"/>
              <a:t>Según la American Marketing </a:t>
            </a:r>
            <a:r>
              <a:rPr lang="es-ES" sz="2400" dirty="0" err="1"/>
              <a:t>Asociation</a:t>
            </a:r>
            <a:r>
              <a:rPr lang="es-ES" sz="2400" dirty="0"/>
              <a:t> (A.M.A.): ​</a:t>
            </a:r>
          </a:p>
          <a:p>
            <a:endParaRPr lang="es-ES" sz="2400" dirty="0"/>
          </a:p>
          <a:p>
            <a:pPr marL="0" indent="0">
              <a:buNone/>
            </a:pPr>
            <a:r>
              <a:rPr lang="es-ES" sz="2400" dirty="0"/>
              <a:t>"el marketing es una forma de organizar un conjunto de acciones y procesos a la hora de crear un producto...para crear, comunicar y entregar valor a los clientes, y para manejar las relaciones y su finalidad es beneficiar a la organización satisfaciendo a los clientes“.​</a:t>
            </a:r>
            <a:endParaRPr lang="en-US" sz="2400" dirty="0"/>
          </a:p>
        </p:txBody>
      </p:sp>
    </p:spTree>
    <p:extLst>
      <p:ext uri="{BB962C8B-B14F-4D97-AF65-F5344CB8AC3E}">
        <p14:creationId xmlns:p14="http://schemas.microsoft.com/office/powerpoint/2010/main" val="659569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5FE7E8-E109-DF18-1627-699280DEFCFB}"/>
              </a:ext>
            </a:extLst>
          </p:cNvPr>
          <p:cNvSpPr>
            <a:spLocks noGrp="1"/>
          </p:cNvSpPr>
          <p:nvPr>
            <p:ph idx="1"/>
          </p:nvPr>
        </p:nvSpPr>
        <p:spPr>
          <a:xfrm>
            <a:off x="2812210" y="857267"/>
            <a:ext cx="9135375" cy="1811288"/>
          </a:xfrm>
        </p:spPr>
        <p:txBody>
          <a:bodyPr>
            <a:normAutofit fontScale="92500"/>
          </a:bodyPr>
          <a:lstStyle/>
          <a:p>
            <a:pPr marL="0" indent="0">
              <a:buNone/>
            </a:pPr>
            <a:r>
              <a:rPr lang="es-ES" sz="2400" dirty="0"/>
              <a:t>Hoy en día gran parte de la promoción y publicidad que se hace del producto o servicio, es la de generar contenido para redes sociales: escrito, audio o en video y una persona comunicadora que sepa de prensa, de diseño gráfico, de producción audiovisual y de redes sociales podrá brindar un gran aporte al departamento.​</a:t>
            </a:r>
            <a:endParaRPr lang="en-US" sz="2400" dirty="0"/>
          </a:p>
        </p:txBody>
      </p:sp>
      <p:pic>
        <p:nvPicPr>
          <p:cNvPr id="5" name="Picture 4">
            <a:extLst>
              <a:ext uri="{FF2B5EF4-FFF2-40B4-BE49-F238E27FC236}">
                <a16:creationId xmlns:a16="http://schemas.microsoft.com/office/drawing/2014/main" id="{14DBCC2F-3673-0847-0A48-529E62C306A2}"/>
              </a:ext>
            </a:extLst>
          </p:cNvPr>
          <p:cNvPicPr>
            <a:picLocks noChangeAspect="1"/>
          </p:cNvPicPr>
          <p:nvPr/>
        </p:nvPicPr>
        <p:blipFill>
          <a:blip r:embed="rId2"/>
          <a:stretch>
            <a:fillRect/>
          </a:stretch>
        </p:blipFill>
        <p:spPr>
          <a:xfrm>
            <a:off x="4365547" y="2923924"/>
            <a:ext cx="6028699" cy="3657411"/>
          </a:xfrm>
          <a:prstGeom prst="rect">
            <a:avLst/>
          </a:prstGeom>
        </p:spPr>
      </p:pic>
      <p:sp>
        <p:nvSpPr>
          <p:cNvPr id="4" name="TextBox 3">
            <a:extLst>
              <a:ext uri="{FF2B5EF4-FFF2-40B4-BE49-F238E27FC236}">
                <a16:creationId xmlns:a16="http://schemas.microsoft.com/office/drawing/2014/main" id="{2DD01371-C719-F8F5-C602-2EE59A1E7E14}"/>
              </a:ext>
            </a:extLst>
          </p:cNvPr>
          <p:cNvSpPr txBox="1"/>
          <p:nvPr/>
        </p:nvSpPr>
        <p:spPr>
          <a:xfrm>
            <a:off x="9168114" y="6238271"/>
            <a:ext cx="13865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cs typeface="Calibri"/>
              </a:rPr>
              <a:t>Freepik.com</a:t>
            </a:r>
          </a:p>
        </p:txBody>
      </p:sp>
    </p:spTree>
    <p:extLst>
      <p:ext uri="{BB962C8B-B14F-4D97-AF65-F5344CB8AC3E}">
        <p14:creationId xmlns:p14="http://schemas.microsoft.com/office/powerpoint/2010/main" val="1808766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38824-AE07-00C1-29FC-703BF2FAAAF9}"/>
              </a:ext>
            </a:extLst>
          </p:cNvPr>
          <p:cNvSpPr>
            <a:spLocks noGrp="1"/>
          </p:cNvSpPr>
          <p:nvPr>
            <p:ph idx="1"/>
          </p:nvPr>
        </p:nvSpPr>
        <p:spPr>
          <a:xfrm>
            <a:off x="2812210" y="624001"/>
            <a:ext cx="9135375" cy="1342451"/>
          </a:xfrm>
        </p:spPr>
        <p:txBody>
          <a:bodyPr/>
          <a:lstStyle/>
          <a:p>
            <a:pPr marL="0" indent="0">
              <a:buNone/>
            </a:pPr>
            <a:r>
              <a:rPr lang="es-CR" dirty="0"/>
              <a:t>Un contenido para marketing que tenga mucho valor para el usuario o seguidor de las redes sociales es fundamental, y la comunicación juega un papel muy importante. En la siguiente entrevista que se le hace a la comunicadora Vilma Núñez explica el marketing de contenidos para las redes sociales.</a:t>
            </a:r>
          </a:p>
          <a:p>
            <a:endParaRPr lang="es-CR" dirty="0"/>
          </a:p>
          <a:p>
            <a:endParaRPr lang="en-US" dirty="0"/>
          </a:p>
        </p:txBody>
      </p:sp>
      <p:pic>
        <p:nvPicPr>
          <p:cNvPr id="5" name="Online Media 4" title="Entrevista a Vilma Nuñez sobre Marketing de Contenidos y Blogs">
            <a:hlinkClick r:id="" action="ppaction://media"/>
            <a:extLst>
              <a:ext uri="{FF2B5EF4-FFF2-40B4-BE49-F238E27FC236}">
                <a16:creationId xmlns:a16="http://schemas.microsoft.com/office/drawing/2014/main" id="{3DF699C4-7D3E-DDA4-0358-EDAC5C056B10}"/>
              </a:ext>
            </a:extLst>
          </p:cNvPr>
          <p:cNvPicPr>
            <a:picLocks noRot="1" noChangeAspect="1"/>
          </p:cNvPicPr>
          <p:nvPr>
            <a:videoFile r:link="rId1"/>
          </p:nvPr>
        </p:nvPicPr>
        <p:blipFill>
          <a:blip r:embed="rId3"/>
          <a:stretch>
            <a:fillRect/>
          </a:stretch>
        </p:blipFill>
        <p:spPr>
          <a:xfrm>
            <a:off x="3920930" y="2038820"/>
            <a:ext cx="7425094" cy="4195179"/>
          </a:xfrm>
          <a:prstGeom prst="rect">
            <a:avLst/>
          </a:prstGeom>
        </p:spPr>
      </p:pic>
    </p:spTree>
    <p:extLst>
      <p:ext uri="{BB962C8B-B14F-4D97-AF65-F5344CB8AC3E}">
        <p14:creationId xmlns:p14="http://schemas.microsoft.com/office/powerpoint/2010/main" val="31492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plantilla_fd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_rcsm" id="{A34A9D23-ACBD-454C-807F-7D5D1EEBB27D}" vid="{7E48CEFF-7868-4348-8D92-E91EC6187A2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86811546181949855DED633DDE8444" ma:contentTypeVersion="14" ma:contentTypeDescription="Create a new document." ma:contentTypeScope="" ma:versionID="9585686e32cd55cada2143680265a9db">
  <xsd:schema xmlns:xsd="http://www.w3.org/2001/XMLSchema" xmlns:xs="http://www.w3.org/2001/XMLSchema" xmlns:p="http://schemas.microsoft.com/office/2006/metadata/properties" xmlns:ns3="b00f458f-305c-4244-b818-a6f5f0be9b38" xmlns:ns4="4e81df6e-721a-4fb5-8779-3e4e0f2df3af" targetNamespace="http://schemas.microsoft.com/office/2006/metadata/properties" ma:root="true" ma:fieldsID="0fbfc44a50a3a4d43b17d643e5ed7eff" ns3:_="" ns4:_="">
    <xsd:import namespace="b00f458f-305c-4244-b818-a6f5f0be9b38"/>
    <xsd:import namespace="4e81df6e-721a-4fb5-8779-3e4e0f2df3af"/>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EventHashCode" minOccurs="0"/>
                <xsd:element ref="ns4:MediaServiceGenerationTime" minOccurs="0"/>
                <xsd:element ref="ns4:MediaServiceLocation" minOccurs="0"/>
                <xsd:element ref="ns4:MediaServiceAutoKeyPoints" minOccurs="0"/>
                <xsd:element ref="ns4:MediaServiceKeyPoints" minOccurs="0"/>
                <xsd:element ref="ns3:SharedWithDetails" minOccurs="0"/>
                <xsd:element ref="ns3:SharingHintHash"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f458f-305c-4244-b818-a6f5f0be9b3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81df6e-721a-4fb5-8779-3e4e0f2df3af"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7C348A-83F5-49AB-A112-806A988E7EF0}">
  <ds:schemaRefs>
    <ds:schemaRef ds:uri="http://schemas.microsoft.com/sharepoint/v3/contenttype/forms"/>
  </ds:schemaRefs>
</ds:datastoreItem>
</file>

<file path=customXml/itemProps2.xml><?xml version="1.0" encoding="utf-8"?>
<ds:datastoreItem xmlns:ds="http://schemas.openxmlformats.org/officeDocument/2006/customXml" ds:itemID="{42A81A4E-DEDA-4F3A-9A9E-86C5BB9FFF32}">
  <ds:schemaRefs>
    <ds:schemaRef ds:uri="http://purl.org/dc/terms/"/>
    <ds:schemaRef ds:uri="http://schemas.microsoft.com/office/2006/documentManagement/types"/>
    <ds:schemaRef ds:uri="http://purl.org/dc/dcmitype/"/>
    <ds:schemaRef ds:uri="4e81df6e-721a-4fb5-8779-3e4e0f2df3af"/>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b00f458f-305c-4244-b818-a6f5f0be9b38"/>
    <ds:schemaRef ds:uri="http://www.w3.org/XML/1998/namespace"/>
  </ds:schemaRefs>
</ds:datastoreItem>
</file>

<file path=customXml/itemProps3.xml><?xml version="1.0" encoding="utf-8"?>
<ds:datastoreItem xmlns:ds="http://schemas.openxmlformats.org/officeDocument/2006/customXml" ds:itemID="{786F623B-C1EB-40CD-B2DE-51C38F99CC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0f458f-305c-4244-b818-a6f5f0be9b38"/>
    <ds:schemaRef ds:uri="4e81df6e-721a-4fb5-8779-3e4e0f2df3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presentacion_rcsm</Template>
  <TotalTime>735</TotalTime>
  <Words>1321</Words>
  <Application>Microsoft Office PowerPoint</Application>
  <PresentationFormat>Panorámica</PresentationFormat>
  <Paragraphs>97</Paragraphs>
  <Slides>26</Slides>
  <Notes>0</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Avenir Book</vt:lpstr>
      <vt:lpstr>Calibri</vt:lpstr>
      <vt:lpstr>Calibri Light</vt:lpstr>
      <vt:lpstr>plantilla_fdc</vt:lpstr>
      <vt:lpstr>La comunicación en el mercadeo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 los siguientes podcast Vilma Núñez y sus colaboradoras explican sobre la audiencia y cómo saber lo que necesita exactamente.</vt:lpstr>
      <vt:lpstr>C.R.M (Relación directa con la clientela)</vt:lpstr>
      <vt:lpstr>C.R.M (Relación directa con la clientela)</vt:lpstr>
      <vt:lpstr>C.R.M (Relación directa con la clientela)</vt:lpstr>
      <vt:lpstr>C.R.M (Relación directa con la clientela)</vt:lpstr>
      <vt:lpstr>C.R.M (Relación directa con la clientela)</vt:lpstr>
      <vt:lpstr>C.R.M (Relación directa con la clientela)</vt:lpstr>
      <vt:lpstr>C.R.M (Relación directa con la clientela)</vt:lpstr>
      <vt:lpstr>C.R.M (Relación directa con la clientela)</vt:lpstr>
      <vt:lpstr>Las tecnologías de la información y comunicación (TIC).​ </vt:lpstr>
      <vt:lpstr>Las tecnologías de la información y comunicación (TIC).​ </vt:lpstr>
      <vt:lpstr>Algunos de los beneficios que se obtienen cuando se hace uso de ellas son los siguientes:</vt:lpstr>
      <vt:lpstr>Tecnologías de la información y comunicación (TIC).​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Social Media y su diferencia con las Redes Sociales</dc:title>
  <dc:creator>Gina Garro</dc:creator>
  <cp:lastModifiedBy>Aurora Quesada Naranjo</cp:lastModifiedBy>
  <cp:revision>653</cp:revision>
  <dcterms:created xsi:type="dcterms:W3CDTF">2022-02-24T17:50:55Z</dcterms:created>
  <dcterms:modified xsi:type="dcterms:W3CDTF">2022-10-05T19:51:00Z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0x0101006C86811546181949855DED633DDE8444</vt:lpwstr>
  </property>
</Properties>
</file>