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0"/>
  </p:notesMasterIdLst>
  <p:sldIdLst>
    <p:sldId id="447" r:id="rId6"/>
    <p:sldId id="355" r:id="rId7"/>
    <p:sldId id="302" r:id="rId8"/>
    <p:sldId id="285" r:id="rId9"/>
    <p:sldId id="316" r:id="rId10"/>
    <p:sldId id="324" r:id="rId11"/>
    <p:sldId id="360" r:id="rId12"/>
    <p:sldId id="359" r:id="rId13"/>
    <p:sldId id="361" r:id="rId14"/>
    <p:sldId id="362" r:id="rId15"/>
    <p:sldId id="364" r:id="rId16"/>
    <p:sldId id="363" r:id="rId17"/>
    <p:sldId id="365" r:id="rId18"/>
    <p:sldId id="317" r:id="rId19"/>
    <p:sldId id="357" r:id="rId20"/>
    <p:sldId id="442" r:id="rId21"/>
    <p:sldId id="379" r:id="rId22"/>
    <p:sldId id="380" r:id="rId23"/>
    <p:sldId id="382" r:id="rId24"/>
    <p:sldId id="381" r:id="rId25"/>
    <p:sldId id="383" r:id="rId26"/>
    <p:sldId id="385" r:id="rId27"/>
    <p:sldId id="378" r:id="rId28"/>
    <p:sldId id="412" r:id="rId29"/>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Cristina Lara Escalante" initials="ACLE" lastIdx="1" clrIdx="0">
    <p:extLst>
      <p:ext uri="{19B8F6BF-5375-455C-9EA6-DF929625EA0E}">
        <p15:presenceInfo xmlns:p15="http://schemas.microsoft.com/office/powerpoint/2012/main" userId="Angela Cristina Lara Escala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05575-511B-4AC4-BC07-9C8985347850}" v="259" dt="2021-10-12T16:54:54.21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1969" autoAdjust="0"/>
  </p:normalViewPr>
  <p:slideViewPr>
    <p:cSldViewPr snapToGrid="0" snapToObjects="1">
      <p:cViewPr varScale="1">
        <p:scale>
          <a:sx n="62" d="100"/>
          <a:sy n="62" d="100"/>
        </p:scale>
        <p:origin x="696" y="52"/>
      </p:cViewPr>
      <p:guideLst/>
    </p:cSldViewPr>
  </p:slideViewPr>
  <p:notesTextViewPr>
    <p:cViewPr>
      <p:scale>
        <a:sx n="1" d="1"/>
        <a:sy n="1" d="1"/>
      </p:scale>
      <p:origin x="0" y="0"/>
    </p:cViewPr>
  </p:notesTextViewPr>
  <p:sorterViewPr>
    <p:cViewPr varScale="1">
      <p:scale>
        <a:sx n="100" d="100"/>
        <a:sy n="100" d="100"/>
      </p:scale>
      <p:origin x="0" y="-94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3E2CA-E898-4314-A99E-6CDA1FBB338C}" type="datetimeFigureOut">
              <a:rPr lang="es-CR" smtClean="0"/>
              <a:t>22/7/2022</a:t>
            </a:fld>
            <a:endParaRPr lang="es-CR"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EC47A-2F14-4525-8332-EA8B184F9C3A}" type="slidenum">
              <a:rPr lang="es-CR" smtClean="0"/>
              <a:t>‹Nº›</a:t>
            </a:fld>
            <a:endParaRPr lang="es-CR" dirty="0"/>
          </a:p>
        </p:txBody>
      </p:sp>
    </p:spTree>
    <p:extLst>
      <p:ext uri="{BB962C8B-B14F-4D97-AF65-F5344CB8AC3E}">
        <p14:creationId xmlns:p14="http://schemas.microsoft.com/office/powerpoint/2010/main" val="109301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99502-26AA-2F41-A3D7-5A3026EDDC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43606148-8857-7B4B-A979-A6F56F5E0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13D5DDEC-4B31-E74A-8399-4519D630F639}"/>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5" name="Marcador de pie de página 4">
            <a:extLst>
              <a:ext uri="{FF2B5EF4-FFF2-40B4-BE49-F238E27FC236}">
                <a16:creationId xmlns:a16="http://schemas.microsoft.com/office/drawing/2014/main" id="{7F3FBF09-B5EE-9E42-8101-7B7754C7C9F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D495DB-0E3F-954A-AA9B-8E78B35DE7F0}"/>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195048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D49B6E-7A1C-374B-BF72-24BBCA5ECFB2}"/>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F46448EC-2D9C-6C4B-B79D-42FE57856D7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1F13A7C-350B-8843-89F8-43629F6EEE9C}"/>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5" name="Marcador de pie de página 4">
            <a:extLst>
              <a:ext uri="{FF2B5EF4-FFF2-40B4-BE49-F238E27FC236}">
                <a16:creationId xmlns:a16="http://schemas.microsoft.com/office/drawing/2014/main" id="{8C620130-C27F-1D47-B2A3-B36BF42178D5}"/>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342BDE1-2F8A-9547-9EE1-63DF527AE570}"/>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29948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DC32FEC-1B0E-E74D-B535-E7785FB1632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84BDD74-2A53-7C4F-BCE8-F3075FFEF49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02D78FC-4E3F-A54A-85DF-CFDB3BF94D74}"/>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5" name="Marcador de pie de página 4">
            <a:extLst>
              <a:ext uri="{FF2B5EF4-FFF2-40B4-BE49-F238E27FC236}">
                <a16:creationId xmlns:a16="http://schemas.microsoft.com/office/drawing/2014/main" id="{34C3F840-F362-5844-9F7D-96A90B785D3D}"/>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D0CF0AAF-0E20-F444-8324-119CAE2AC7F6}"/>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32216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del título</a:t>
            </a:r>
          </a:p>
        </p:txBody>
      </p:sp>
      <p:sp>
        <p:nvSpPr>
          <p:cNvPr id="12" name="Nivel de texto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79318221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exto del título"/>
          <p:cNvSpPr txBox="1">
            <a:spLocks noGrp="1"/>
          </p:cNvSpPr>
          <p:nvPr>
            <p:ph type="title"/>
          </p:nvPr>
        </p:nvSpPr>
        <p:spPr>
          <a:xfrm>
            <a:off x="831850" y="1709738"/>
            <a:ext cx="10515600" cy="2852737"/>
          </a:xfrm>
          <a:prstGeom prst="rect">
            <a:avLst/>
          </a:prstGeom>
        </p:spPr>
        <p:txBody>
          <a:bodyPr anchor="b"/>
          <a:lstStyle>
            <a:lvl1pPr>
              <a:defRPr sz="6000"/>
            </a:lvl1pPr>
          </a:lstStyle>
          <a:p>
            <a:r>
              <a:t>Texto del título</a:t>
            </a:r>
          </a:p>
        </p:txBody>
      </p:sp>
      <p:sp>
        <p:nvSpPr>
          <p:cNvPr id="30" name="Nivel de texto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34784794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exto del título"/>
          <p:cNvSpPr txBox="1">
            <a:spLocks noGrp="1"/>
          </p:cNvSpPr>
          <p:nvPr>
            <p:ph type="title"/>
          </p:nvPr>
        </p:nvSpPr>
        <p:spPr>
          <a:prstGeom prst="rect">
            <a:avLst/>
          </a:prstGeom>
        </p:spPr>
        <p:txBody>
          <a:bodyPr/>
          <a:lstStyle/>
          <a:p>
            <a:r>
              <a:t>Texto del título</a:t>
            </a:r>
          </a:p>
        </p:txBody>
      </p:sp>
      <p:sp>
        <p:nvSpPr>
          <p:cNvPr id="39" name="Nivel de texto 1…"/>
          <p:cNvSpPr txBox="1">
            <a:spLocks noGrp="1"/>
          </p:cNvSpPr>
          <p:nvPr>
            <p:ph type="body" sz="half" idx="1"/>
          </p:nvPr>
        </p:nvSpPr>
        <p:spPr>
          <a:xfrm>
            <a:off x="838200" y="1825625"/>
            <a:ext cx="5181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380339328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exto del título"/>
          <p:cNvSpPr txBox="1">
            <a:spLocks noGrp="1"/>
          </p:cNvSpPr>
          <p:nvPr>
            <p:ph type="title"/>
          </p:nvPr>
        </p:nvSpPr>
        <p:spPr>
          <a:xfrm>
            <a:off x="839787" y="365125"/>
            <a:ext cx="10515601" cy="1325563"/>
          </a:xfrm>
          <a:prstGeom prst="rect">
            <a:avLst/>
          </a:prstGeom>
        </p:spPr>
        <p:txBody>
          <a:bodyPr/>
          <a:lstStyle/>
          <a:p>
            <a:r>
              <a:t>Texto del título</a:t>
            </a:r>
          </a:p>
        </p:txBody>
      </p:sp>
      <p:sp>
        <p:nvSpPr>
          <p:cNvPr id="48" name="Nivel de texto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Marcador de texto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339418999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exto del título"/>
          <p:cNvSpPr txBox="1">
            <a:spLocks noGrp="1"/>
          </p:cNvSpPr>
          <p:nvPr>
            <p:ph type="title"/>
          </p:nvPr>
        </p:nvSpPr>
        <p:spPr>
          <a:prstGeom prst="rect">
            <a:avLst/>
          </a:prstGeom>
        </p:spPr>
        <p:txBody>
          <a:bodyPr/>
          <a:lstStyle/>
          <a:p>
            <a:r>
              <a:t>Texto del título</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7172181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76303945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73" name="Nivel de texto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74" name="Marcador de texto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83393305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83" name="Marcador de posición de imagen 2"/>
          <p:cNvSpPr>
            <a:spLocks noGrp="1"/>
          </p:cNvSpPr>
          <p:nvPr>
            <p:ph type="pic" sz="half" idx="13"/>
          </p:nvPr>
        </p:nvSpPr>
        <p:spPr>
          <a:xfrm>
            <a:off x="5183187" y="987425"/>
            <a:ext cx="6172201" cy="4873625"/>
          </a:xfrm>
          <a:prstGeom prst="rect">
            <a:avLst/>
          </a:prstGeom>
        </p:spPr>
        <p:txBody>
          <a:bodyPr lIns="91439" rIns="91439">
            <a:noAutofit/>
          </a:bodyPr>
          <a:lstStyle/>
          <a:p>
            <a:endParaRPr dirty="0"/>
          </a:p>
        </p:txBody>
      </p:sp>
      <p:sp>
        <p:nvSpPr>
          <p:cNvPr id="84" name="Nivel de texto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3713181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FCDE4-4A8F-1B4C-8865-703D7821983A}"/>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8A38D2C3-FE90-6546-84B7-F7E93D33E0C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78B7202-3BC8-314F-9FCD-523C23A8DAEA}"/>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5" name="Marcador de pie de página 4">
            <a:extLst>
              <a:ext uri="{FF2B5EF4-FFF2-40B4-BE49-F238E27FC236}">
                <a16:creationId xmlns:a16="http://schemas.microsoft.com/office/drawing/2014/main" id="{D3CEFB4E-90F3-9848-B9DA-609F6635197A}"/>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384BDD84-FEA6-4A45-A83F-BCE45CABDFDD}"/>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1252704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Texto del título"/>
          <p:cNvSpPr txBox="1">
            <a:spLocks noGrp="1"/>
          </p:cNvSpPr>
          <p:nvPr>
            <p:ph type="title"/>
          </p:nvPr>
        </p:nvSpPr>
        <p:spPr>
          <a:prstGeom prst="rect">
            <a:avLst/>
          </a:prstGeom>
        </p:spPr>
        <p:txBody>
          <a:bodyPr/>
          <a:lstStyle/>
          <a:p>
            <a:r>
              <a:t>Texto del título</a:t>
            </a:r>
          </a:p>
        </p:txBody>
      </p:sp>
      <p:sp>
        <p:nvSpPr>
          <p:cNvPr id="93"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4"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05655047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Texto del título"/>
          <p:cNvSpPr txBox="1">
            <a:spLocks noGrp="1"/>
          </p:cNvSpPr>
          <p:nvPr>
            <p:ph type="title"/>
          </p:nvPr>
        </p:nvSpPr>
        <p:spPr>
          <a:xfrm>
            <a:off x="8724900" y="365125"/>
            <a:ext cx="2628900" cy="5811838"/>
          </a:xfrm>
          <a:prstGeom prst="rect">
            <a:avLst/>
          </a:prstGeom>
        </p:spPr>
        <p:txBody>
          <a:bodyPr/>
          <a:lstStyle/>
          <a:p>
            <a:r>
              <a:t>Texto del título</a:t>
            </a:r>
          </a:p>
        </p:txBody>
      </p:sp>
      <p:sp>
        <p:nvSpPr>
          <p:cNvPr id="102" name="Nivel de texto 1…"/>
          <p:cNvSpPr txBox="1">
            <a:spLocks noGrp="1"/>
          </p:cNvSpPr>
          <p:nvPr>
            <p:ph type="body" idx="1"/>
          </p:nvPr>
        </p:nvSpPr>
        <p:spPr>
          <a:xfrm>
            <a:off x="838200" y="365125"/>
            <a:ext cx="7734300" cy="58118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106390026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54C90-84B9-A84A-B721-E36F3675DDE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E8AF2C8-F4FE-4F40-8FA8-05E4FF07C0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94ADC39-F366-F54C-9394-1F386A1ABE07}"/>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5" name="Marcador de pie de página 4">
            <a:extLst>
              <a:ext uri="{FF2B5EF4-FFF2-40B4-BE49-F238E27FC236}">
                <a16:creationId xmlns:a16="http://schemas.microsoft.com/office/drawing/2014/main" id="{E076D87A-168E-634A-ADF5-740F42647C6A}"/>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1AC40A4-B961-8549-882B-9F7331BB1B5D}"/>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28843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F466F-A0F1-D747-8AE0-04BDAF703CA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14B80C28-C7CF-3944-BC91-DD9D8A6F9C4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67F15C3A-E077-1C4F-968C-9BA201FF16E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E1C35931-BB3C-084A-A53A-9FA2B3FA3006}"/>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6" name="Marcador de pie de página 5">
            <a:extLst>
              <a:ext uri="{FF2B5EF4-FFF2-40B4-BE49-F238E27FC236}">
                <a16:creationId xmlns:a16="http://schemas.microsoft.com/office/drawing/2014/main" id="{1450F171-1C3E-9446-A899-789D1B72739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D7676C11-A443-FE4C-A0D3-AE1619CA5615}"/>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40703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3C5F1-04CB-DE40-BAE2-3A1D5596FA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8F720F9-96E4-B149-A941-2C3992F2B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233E11C-6B17-D349-8EEB-5AFFB41518F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F424D6D5-AA38-6543-81FF-83A902428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DC4084C-3E2E-4141-AE82-F2327E8A023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3BB9D45F-F3F7-0E48-ACAE-985C25EBD566}"/>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8" name="Marcador de pie de página 7">
            <a:extLst>
              <a:ext uri="{FF2B5EF4-FFF2-40B4-BE49-F238E27FC236}">
                <a16:creationId xmlns:a16="http://schemas.microsoft.com/office/drawing/2014/main" id="{EAB1BF76-C8C2-1549-9CD2-DC2C4AE30195}"/>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D426DB59-919A-5A43-B183-BE8C60BD25F3}"/>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426984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E42C37-08EC-B343-9E5E-61B3446529C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41DBE868-9D4B-ED41-A305-35EB3C1DB551}"/>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4" name="Marcador de pie de página 3">
            <a:extLst>
              <a:ext uri="{FF2B5EF4-FFF2-40B4-BE49-F238E27FC236}">
                <a16:creationId xmlns:a16="http://schemas.microsoft.com/office/drawing/2014/main" id="{D5E9B0D0-530A-9047-A52B-E0FC70B37515}"/>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C44F4FC3-DF14-3642-B68D-6BF928D3A007}"/>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96623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0FAAC2-1ACF-DA4A-B407-7CB0E1E1935A}"/>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3" name="Marcador de pie de página 2">
            <a:extLst>
              <a:ext uri="{FF2B5EF4-FFF2-40B4-BE49-F238E27FC236}">
                <a16:creationId xmlns:a16="http://schemas.microsoft.com/office/drawing/2014/main" id="{F93677A1-D620-DB4B-8CE3-0284C0FCD930}"/>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B73DA06D-6905-DD49-9185-0BC7A7811E22}"/>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12836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5F041-ABEF-D043-BAC0-FF18C70100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6FB1780C-6AAD-984A-A579-450EF42E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0044C9A9-1419-4E40-BAB7-6D06D937F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70E494-A4E0-EC45-AAD9-4FDD0797EC9A}"/>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6" name="Marcador de pie de página 5">
            <a:extLst>
              <a:ext uri="{FF2B5EF4-FFF2-40B4-BE49-F238E27FC236}">
                <a16:creationId xmlns:a16="http://schemas.microsoft.com/office/drawing/2014/main" id="{CA1C05D3-FF8C-984E-BD3F-EC86D43798B8}"/>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5DC113D-7DDA-FB47-B8C5-1D81AF331618}"/>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168200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FDEBB-AE90-904D-80A7-1BEA0F1D26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19CDE781-6B10-9442-88FF-5A4EF03F4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F4F72A93-94D6-7B4C-81A3-5CA6E11F1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789A73E-6DFF-784A-83E2-25D34429F088}"/>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6" name="Marcador de pie de página 5">
            <a:extLst>
              <a:ext uri="{FF2B5EF4-FFF2-40B4-BE49-F238E27FC236}">
                <a16:creationId xmlns:a16="http://schemas.microsoft.com/office/drawing/2014/main" id="{A0B1A1AA-C13D-AA4B-8425-8F8EB96BEE7B}"/>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73612A86-3D1C-D64F-87D5-F8404272AAF6}"/>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165346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EB73D1D-43CD-4841-AC5B-F15537A56C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151E47C4-5BB9-3C44-B3E0-C6A5B2472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6E0A4A6-A250-0643-8ED3-B224F54AC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144A3-3847-AA4B-87A0-21A02EC8B801}" type="datetimeFigureOut">
              <a:rPr lang="es-CR" smtClean="0"/>
              <a:t>22/7/2022</a:t>
            </a:fld>
            <a:endParaRPr lang="es-CR" dirty="0"/>
          </a:p>
        </p:txBody>
      </p:sp>
      <p:sp>
        <p:nvSpPr>
          <p:cNvPr id="5" name="Marcador de pie de página 4">
            <a:extLst>
              <a:ext uri="{FF2B5EF4-FFF2-40B4-BE49-F238E27FC236}">
                <a16:creationId xmlns:a16="http://schemas.microsoft.com/office/drawing/2014/main" id="{5A8994FF-1688-EC4E-9948-63CD9A6BC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7F49B131-7355-2B47-B36A-1645AFB14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700A3-FC3D-FF44-9BE2-DCDC6E686313}" type="slidenum">
              <a:rPr lang="es-CR" smtClean="0"/>
              <a:t>‹Nº›</a:t>
            </a:fld>
            <a:endParaRPr lang="es-CR" dirty="0"/>
          </a:p>
        </p:txBody>
      </p:sp>
    </p:spTree>
    <p:extLst>
      <p:ext uri="{BB962C8B-B14F-4D97-AF65-F5344CB8AC3E}">
        <p14:creationId xmlns:p14="http://schemas.microsoft.com/office/powerpoint/2010/main" val="423278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Texto del título</a:t>
            </a:r>
          </a:p>
        </p:txBody>
      </p:sp>
      <p:sp>
        <p:nvSpPr>
          <p:cNvPr id="3" name="Nivel de texto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dirty="0"/>
          </a:p>
        </p:txBody>
      </p:sp>
    </p:spTree>
    <p:extLst>
      <p:ext uri="{BB962C8B-B14F-4D97-AF65-F5344CB8AC3E}">
        <p14:creationId xmlns:p14="http://schemas.microsoft.com/office/powerpoint/2010/main" val="2239931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icv.csic.es/prevencion/Documentos/manuales/Guia_para_el_cuidado_de_la_espalda.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icv.csic.es/prevencion/Documentos/manuales/Guia_para_el_cuidado_de_la_espalda.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icv.csic.es/prevencion/Documentos/manuales/Guia_para_el_cuidado_de_la_espalda.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icv.csic.es/prevencion/Documentos/manuales/Guia_para_el_cuidado_de_la_espalda.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icv.csic.es/prevencion/Documentos/manuales/Guia_para_el_cuidado_de_la_espalda.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galahoogstraten.blogspot.com/2016/0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lacomunicacioncientifica.blogspot.com/2013/04/sociedad-de-la-informacion-una.html"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www.freepng.es/png-yhbqrt/"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ortosureste.es/posicion-de-fowler-y-semifowle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ortosureste.es/posicion-de-fowler-y-semifowler/"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sp.depositphotos.com/vector-images/postura-de-pie.html" TargetMode="Externa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medioambienteynaturaleza.com/decubito-supino-lateral-prono-postura-fowle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edioambienteynaturaleza.com/decubito-supino-lateral-prono-postura-fowler/"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latribudelossuperpapas.blogspot.com/2011/11/cada-picto-cuenta.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ns-cr.com/media/2631/1007800_principiosdeergonomc3ada_web.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icv.csic.es/prevencion/Documentos/manuales/Guia_para_el_cuidado_de_la_espalda.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icv.csic.es/prevencion/Documentos/manuales/Guia_para_el_cuidado_de_la_espalda.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cv.csic.es/prevencion/Documentos/manuales/Guia_para_el_cuidado_de_la_espalda.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Imagen 1">
            <a:extLst>
              <a:ext uri="{FF2B5EF4-FFF2-40B4-BE49-F238E27FC236}">
                <a16:creationId xmlns:a16="http://schemas.microsoft.com/office/drawing/2014/main" id="{D79327F0-3B96-42E6-83A4-973532D65D2E}"/>
              </a:ext>
            </a:extLst>
          </p:cNvPr>
          <p:cNvPicPr>
            <a:picLocks noChangeAspect="1"/>
          </p:cNvPicPr>
          <p:nvPr/>
        </p:nvPicPr>
        <p:blipFill rotWithShape="1">
          <a:blip r:embed="rId2"/>
          <a:srcRect r="2648" b="-1"/>
          <a:stretch/>
        </p:blipFill>
        <p:spPr>
          <a:xfrm>
            <a:off x="20" y="1282"/>
            <a:ext cx="12191980" cy="6856718"/>
          </a:xfrm>
          <a:prstGeom prst="rect">
            <a:avLst/>
          </a:prstGeom>
        </p:spPr>
      </p:pic>
      <p:sp>
        <p:nvSpPr>
          <p:cNvPr id="4" name="Título 1">
            <a:extLst>
              <a:ext uri="{FF2B5EF4-FFF2-40B4-BE49-F238E27FC236}">
                <a16:creationId xmlns:a16="http://schemas.microsoft.com/office/drawing/2014/main" id="{45EFB4FA-D112-4D76-94C2-F332BDBD18BB}"/>
              </a:ext>
            </a:extLst>
          </p:cNvPr>
          <p:cNvSpPr txBox="1">
            <a:spLocks/>
          </p:cNvSpPr>
          <p:nvPr/>
        </p:nvSpPr>
        <p:spPr>
          <a:xfrm>
            <a:off x="1857236" y="4142166"/>
            <a:ext cx="8477528" cy="12170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500" b="1" dirty="0">
                <a:solidFill>
                  <a:schemeClr val="bg1"/>
                </a:solidFill>
                <a:latin typeface="Manjari" panose="02000503000000000000" pitchFamily="2" charset="0"/>
                <a:cs typeface="Manjari" panose="02000503000000000000" pitchFamily="2" charset="0"/>
              </a:rPr>
              <a:t>Parte I: Higiene postural </a:t>
            </a:r>
            <a:br>
              <a:rPr lang="es-ES" sz="4500" b="1" dirty="0">
                <a:solidFill>
                  <a:schemeClr val="bg1"/>
                </a:solidFill>
                <a:latin typeface="Manjari" panose="02000503000000000000" pitchFamily="2" charset="0"/>
                <a:cs typeface="Manjari" panose="02000503000000000000" pitchFamily="2" charset="0"/>
              </a:rPr>
            </a:br>
            <a:r>
              <a:rPr lang="es-ES" sz="4500" b="1" i="1" dirty="0">
                <a:solidFill>
                  <a:schemeClr val="bg1"/>
                </a:solidFill>
                <a:latin typeface="Manjari" panose="02000503000000000000" pitchFamily="2" charset="0"/>
                <a:cs typeface="Manjari" panose="02000503000000000000" pitchFamily="2" charset="0"/>
              </a:rPr>
              <a:t>Para la realización de automasaje</a:t>
            </a:r>
            <a:endParaRPr lang="es-CR" sz="4500" b="1" i="1" dirty="0">
              <a:solidFill>
                <a:schemeClr val="bg1"/>
              </a:solidFill>
              <a:latin typeface="Manjari" panose="02000503000000000000" pitchFamily="2" charset="0"/>
              <a:cs typeface="Manjari" panose="02000503000000000000" pitchFamily="2" charset="0"/>
            </a:endParaRPr>
          </a:p>
        </p:txBody>
      </p:sp>
    </p:spTree>
    <p:extLst>
      <p:ext uri="{BB962C8B-B14F-4D97-AF65-F5344CB8AC3E}">
        <p14:creationId xmlns:p14="http://schemas.microsoft.com/office/powerpoint/2010/main" val="277497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8" name="Título 1">
            <a:extLst>
              <a:ext uri="{FF2B5EF4-FFF2-40B4-BE49-F238E27FC236}">
                <a16:creationId xmlns:a16="http://schemas.microsoft.com/office/drawing/2014/main" id="{02292CA7-5B73-4C09-9D34-045A19FF20DB}"/>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Higiene postural en actividades de la vida diaria</a:t>
            </a:r>
            <a:endParaRPr lang="es-CR" sz="3000" b="1" dirty="0">
              <a:latin typeface="Manjari" panose="02000503000000000000" pitchFamily="2" charset="0"/>
              <a:cs typeface="Manjari" panose="02000503000000000000" pitchFamily="2" charset="0"/>
            </a:endParaRPr>
          </a:p>
        </p:txBody>
      </p:sp>
      <p:sp>
        <p:nvSpPr>
          <p:cNvPr id="9" name="Título 1">
            <a:extLst>
              <a:ext uri="{FF2B5EF4-FFF2-40B4-BE49-F238E27FC236}">
                <a16:creationId xmlns:a16="http://schemas.microsoft.com/office/drawing/2014/main" id="{69625334-311B-4F7D-8655-32E653C51F42}"/>
              </a:ext>
            </a:extLst>
          </p:cNvPr>
          <p:cNvSpPr txBox="1">
            <a:spLocks/>
          </p:cNvSpPr>
          <p:nvPr/>
        </p:nvSpPr>
        <p:spPr>
          <a:xfrm>
            <a:off x="548638" y="2328397"/>
            <a:ext cx="5298007" cy="29393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pPr>
            <a:r>
              <a:rPr lang="es-ES" sz="2000" dirty="0">
                <a:latin typeface="Manjari" panose="02000503000000000000" pitchFamily="2" charset="0"/>
                <a:cs typeface="Manjari" panose="02000503000000000000" pitchFamily="2" charset="0"/>
              </a:rPr>
              <a:t>Tareas de planchado</a:t>
            </a:r>
          </a:p>
          <a:p>
            <a:pPr marL="342900" indent="-342900">
              <a:lnSpc>
                <a:spcPct val="160000"/>
              </a:lnSpc>
              <a:buFont typeface="Arial" panose="020B0604020202020204" pitchFamily="34" charset="0"/>
              <a:buChar char="•"/>
            </a:pPr>
            <a:r>
              <a:rPr lang="es-ES" sz="2000" dirty="0">
                <a:latin typeface="Manjari" panose="02000503000000000000" pitchFamily="2" charset="0"/>
              </a:rPr>
              <a:t>El aplanchador debe estar a la altura de su cadera</a:t>
            </a:r>
          </a:p>
          <a:p>
            <a:pPr marL="342900" indent="-342900">
              <a:lnSpc>
                <a:spcPct val="160000"/>
              </a:lnSpc>
              <a:buFont typeface="Arial" panose="020B0604020202020204" pitchFamily="34" charset="0"/>
              <a:buChar char="•"/>
            </a:pPr>
            <a:r>
              <a:rPr lang="es-ES" sz="2000" dirty="0">
                <a:latin typeface="Manjari" panose="02000503000000000000" pitchFamily="2" charset="0"/>
              </a:rPr>
              <a:t>Mantenga la espalda recta, coloque un objeto de unos 20 cm de alto en el suelo para apoyar los pies, realice cambios de postura de manera que alterne los pies que sube al banco.   </a:t>
            </a:r>
            <a:endParaRPr lang="es-CR" sz="2000" dirty="0">
              <a:latin typeface="Manjari" panose="02000503000000000000" pitchFamily="2" charset="0"/>
            </a:endParaRPr>
          </a:p>
        </p:txBody>
      </p:sp>
      <p:sp>
        <p:nvSpPr>
          <p:cNvPr id="10" name="Marcador de contenido 2">
            <a:extLst>
              <a:ext uri="{FF2B5EF4-FFF2-40B4-BE49-F238E27FC236}">
                <a16:creationId xmlns:a16="http://schemas.microsoft.com/office/drawing/2014/main" id="{7908CEE6-FF14-414E-A6CC-9DA5BE26BB54}"/>
              </a:ext>
            </a:extLst>
          </p:cNvPr>
          <p:cNvSpPr txBox="1">
            <a:spLocks/>
          </p:cNvSpPr>
          <p:nvPr/>
        </p:nvSpPr>
        <p:spPr>
          <a:xfrm>
            <a:off x="237448" y="6130978"/>
            <a:ext cx="11954551" cy="71363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s-ES" sz="2000" dirty="0">
                <a:latin typeface="Manjari" panose="02000503000000000000" pitchFamily="2" charset="0"/>
                <a:cs typeface="Manjari" panose="02000503000000000000" pitchFamily="2" charset="0"/>
              </a:rPr>
              <a:t>Fuente: </a:t>
            </a:r>
            <a:r>
              <a:rPr lang="es-CR" sz="2000" dirty="0">
                <a:latin typeface="Manjari" panose="02000503000000000000" pitchFamily="2" charset="0"/>
              </a:rPr>
              <a:t>FREMAP (s.f). </a:t>
            </a:r>
            <a:r>
              <a:rPr lang="es-ES" sz="2000" dirty="0">
                <a:latin typeface="Manjari" panose="02000503000000000000" pitchFamily="2" charset="0"/>
              </a:rPr>
              <a:t>Guía </a:t>
            </a:r>
            <a:r>
              <a:rPr lang="es-ES" sz="2000" dirty="0">
                <a:latin typeface="Manjari" panose="02000503000000000000" pitchFamily="2" charset="0"/>
                <a:cs typeface="Manjari" panose="02000503000000000000" pitchFamily="2" charset="0"/>
              </a:rPr>
              <a:t>para el cuidado de la espalda. </a:t>
            </a:r>
            <a:r>
              <a:rPr lang="es-ES" sz="2000" dirty="0">
                <a:latin typeface="Manjari" panose="02000503000000000000" pitchFamily="2" charset="0"/>
                <a:cs typeface="Manjari" panose="02000503000000000000" pitchFamily="2" charset="0"/>
                <a:hlinkClick r:id="rId3"/>
              </a:rPr>
              <a:t>https://www.icv.csic.es/prevencion/Documentos/manuales/Guia_para_el_cuidado_de_la_espalda.pdf</a:t>
            </a:r>
            <a:endParaRPr lang="es-ES" sz="2000" dirty="0">
              <a:latin typeface="Manjari" panose="02000503000000000000" pitchFamily="2" charset="0"/>
              <a:cs typeface="Manjari" panose="02000503000000000000" pitchFamily="2" charset="0"/>
            </a:endParaRPr>
          </a:p>
        </p:txBody>
      </p:sp>
      <p:pic>
        <p:nvPicPr>
          <p:cNvPr id="5" name="Imagen 4">
            <a:extLst>
              <a:ext uri="{FF2B5EF4-FFF2-40B4-BE49-F238E27FC236}">
                <a16:creationId xmlns:a16="http://schemas.microsoft.com/office/drawing/2014/main" id="{78F0191B-9BD6-4145-8B7B-92CF7FF32658}"/>
              </a:ext>
            </a:extLst>
          </p:cNvPr>
          <p:cNvPicPr>
            <a:picLocks noChangeAspect="1"/>
          </p:cNvPicPr>
          <p:nvPr/>
        </p:nvPicPr>
        <p:blipFill rotWithShape="1">
          <a:blip r:embed="rId4"/>
          <a:srcRect l="48261" t="35935" r="19402" b="25205"/>
          <a:stretch/>
        </p:blipFill>
        <p:spPr>
          <a:xfrm>
            <a:off x="6345355" y="1928098"/>
            <a:ext cx="5298007" cy="3579438"/>
          </a:xfrm>
          <a:prstGeom prst="rect">
            <a:avLst/>
          </a:prstGeom>
        </p:spPr>
      </p:pic>
    </p:spTree>
    <p:extLst>
      <p:ext uri="{BB962C8B-B14F-4D97-AF65-F5344CB8AC3E}">
        <p14:creationId xmlns:p14="http://schemas.microsoft.com/office/powerpoint/2010/main" val="94088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8" name="Título 1">
            <a:extLst>
              <a:ext uri="{FF2B5EF4-FFF2-40B4-BE49-F238E27FC236}">
                <a16:creationId xmlns:a16="http://schemas.microsoft.com/office/drawing/2014/main" id="{02292CA7-5B73-4C09-9D34-045A19FF20DB}"/>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Higiene postural en actividades de la vida diaria</a:t>
            </a:r>
            <a:endParaRPr lang="es-CR" sz="3000" b="1" dirty="0">
              <a:latin typeface="Manjari" panose="02000503000000000000" pitchFamily="2" charset="0"/>
              <a:cs typeface="Manjari" panose="02000503000000000000" pitchFamily="2" charset="0"/>
            </a:endParaRPr>
          </a:p>
        </p:txBody>
      </p:sp>
      <p:sp>
        <p:nvSpPr>
          <p:cNvPr id="9" name="Título 1">
            <a:extLst>
              <a:ext uri="{FF2B5EF4-FFF2-40B4-BE49-F238E27FC236}">
                <a16:creationId xmlns:a16="http://schemas.microsoft.com/office/drawing/2014/main" id="{69625334-311B-4F7D-8655-32E653C51F42}"/>
              </a:ext>
            </a:extLst>
          </p:cNvPr>
          <p:cNvSpPr txBox="1">
            <a:spLocks/>
          </p:cNvSpPr>
          <p:nvPr/>
        </p:nvSpPr>
        <p:spPr>
          <a:xfrm>
            <a:off x="548640" y="2055813"/>
            <a:ext cx="4403188" cy="30131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pPr>
            <a:r>
              <a:rPr lang="es-ES" sz="2000" dirty="0">
                <a:latin typeface="Manjari" panose="02000503000000000000" pitchFamily="2" charset="0"/>
              </a:rPr>
              <a:t>Tender ropa</a:t>
            </a:r>
          </a:p>
          <a:p>
            <a:pPr marL="342900" indent="-342900">
              <a:lnSpc>
                <a:spcPct val="160000"/>
              </a:lnSpc>
              <a:buFont typeface="Arial" panose="020B0604020202020204" pitchFamily="34" charset="0"/>
              <a:buChar char="•"/>
            </a:pPr>
            <a:r>
              <a:rPr lang="es-ES" sz="2000" dirty="0">
                <a:latin typeface="Manjari" panose="02000503000000000000" pitchFamily="2" charset="0"/>
              </a:rPr>
              <a:t>E</a:t>
            </a:r>
            <a:r>
              <a:rPr lang="es-MX" sz="2000" dirty="0">
                <a:latin typeface="Manjari" panose="02000503000000000000" pitchFamily="2" charset="0"/>
              </a:rPr>
              <a:t>l manejo de cargas por encima de los hombros es perjudicial para estos y para la columna</a:t>
            </a:r>
            <a:r>
              <a:rPr lang="es-ES" sz="2000" dirty="0">
                <a:latin typeface="Manjari" panose="02000503000000000000" pitchFamily="2" charset="0"/>
              </a:rPr>
              <a:t>.  </a:t>
            </a:r>
          </a:p>
          <a:p>
            <a:pPr marL="342900" indent="-342900">
              <a:lnSpc>
                <a:spcPct val="160000"/>
              </a:lnSpc>
              <a:buFont typeface="Arial" panose="020B0604020202020204" pitchFamily="34" charset="0"/>
              <a:buChar char="•"/>
            </a:pPr>
            <a:r>
              <a:rPr lang="es-ES" sz="2000" dirty="0">
                <a:latin typeface="Manjari" panose="02000503000000000000" pitchFamily="2" charset="0"/>
              </a:rPr>
              <a:t>Para ello, coloque los alambres a una altura que evite que sus brazos pasen por encima de sus hombros, o bien, utilice un banco o escalera. </a:t>
            </a:r>
            <a:endParaRPr lang="es-CR" sz="2000" dirty="0">
              <a:latin typeface="Manjari" panose="02000503000000000000" pitchFamily="2" charset="0"/>
            </a:endParaRPr>
          </a:p>
        </p:txBody>
      </p:sp>
      <p:sp>
        <p:nvSpPr>
          <p:cNvPr id="10" name="Marcador de contenido 2">
            <a:extLst>
              <a:ext uri="{FF2B5EF4-FFF2-40B4-BE49-F238E27FC236}">
                <a16:creationId xmlns:a16="http://schemas.microsoft.com/office/drawing/2014/main" id="{7908CEE6-FF14-414E-A6CC-9DA5BE26BB54}"/>
              </a:ext>
            </a:extLst>
          </p:cNvPr>
          <p:cNvSpPr txBox="1">
            <a:spLocks/>
          </p:cNvSpPr>
          <p:nvPr/>
        </p:nvSpPr>
        <p:spPr>
          <a:xfrm>
            <a:off x="237448" y="6130978"/>
            <a:ext cx="11954551" cy="71363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s-ES" sz="2000" dirty="0">
                <a:latin typeface="Manjari" panose="02000503000000000000" pitchFamily="2" charset="0"/>
                <a:cs typeface="Manjari" panose="02000503000000000000" pitchFamily="2" charset="0"/>
              </a:rPr>
              <a:t>Fuente: </a:t>
            </a:r>
            <a:r>
              <a:rPr lang="es-CR" sz="2000" dirty="0">
                <a:latin typeface="Manjari" panose="02000503000000000000" pitchFamily="2" charset="0"/>
              </a:rPr>
              <a:t>FREMAP (s.f). </a:t>
            </a:r>
            <a:r>
              <a:rPr lang="es-ES" sz="2000" dirty="0">
                <a:latin typeface="Manjari" panose="02000503000000000000" pitchFamily="2" charset="0"/>
              </a:rPr>
              <a:t>Guía </a:t>
            </a:r>
            <a:r>
              <a:rPr lang="es-ES" sz="2000" dirty="0">
                <a:latin typeface="Manjari" panose="02000503000000000000" pitchFamily="2" charset="0"/>
                <a:cs typeface="Manjari" panose="02000503000000000000" pitchFamily="2" charset="0"/>
              </a:rPr>
              <a:t>para el cuidado de la espalda. </a:t>
            </a:r>
            <a:r>
              <a:rPr lang="es-ES" sz="2000" dirty="0">
                <a:latin typeface="Manjari" panose="02000503000000000000" pitchFamily="2" charset="0"/>
                <a:cs typeface="Manjari" panose="02000503000000000000" pitchFamily="2" charset="0"/>
                <a:hlinkClick r:id="rId3"/>
              </a:rPr>
              <a:t>https://www.icv.csic.es/prevencion/Documentos/manuales/Guia_para_el_cuidado_de_la_espalda.pdf</a:t>
            </a:r>
            <a:endParaRPr lang="es-ES" sz="2000" dirty="0">
              <a:latin typeface="Manjari" panose="02000503000000000000" pitchFamily="2" charset="0"/>
              <a:cs typeface="Manjari" panose="02000503000000000000" pitchFamily="2" charset="0"/>
            </a:endParaRPr>
          </a:p>
        </p:txBody>
      </p:sp>
      <p:pic>
        <p:nvPicPr>
          <p:cNvPr id="4" name="Imagen 3">
            <a:extLst>
              <a:ext uri="{FF2B5EF4-FFF2-40B4-BE49-F238E27FC236}">
                <a16:creationId xmlns:a16="http://schemas.microsoft.com/office/drawing/2014/main" id="{9D50DF75-9BC7-4B34-99A1-255930E299D6}"/>
              </a:ext>
            </a:extLst>
          </p:cNvPr>
          <p:cNvPicPr>
            <a:picLocks noChangeAspect="1"/>
          </p:cNvPicPr>
          <p:nvPr/>
        </p:nvPicPr>
        <p:blipFill rotWithShape="1">
          <a:blip r:embed="rId4"/>
          <a:srcRect l="46956" t="40715" r="20598" b="23466"/>
          <a:stretch/>
        </p:blipFill>
        <p:spPr>
          <a:xfrm>
            <a:off x="5444191" y="1873250"/>
            <a:ext cx="5943606" cy="3689134"/>
          </a:xfrm>
          <a:prstGeom prst="rect">
            <a:avLst/>
          </a:prstGeom>
        </p:spPr>
      </p:pic>
    </p:spTree>
    <p:extLst>
      <p:ext uri="{BB962C8B-B14F-4D97-AF65-F5344CB8AC3E}">
        <p14:creationId xmlns:p14="http://schemas.microsoft.com/office/powerpoint/2010/main" val="278107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8" name="Título 1">
            <a:extLst>
              <a:ext uri="{FF2B5EF4-FFF2-40B4-BE49-F238E27FC236}">
                <a16:creationId xmlns:a16="http://schemas.microsoft.com/office/drawing/2014/main" id="{02292CA7-5B73-4C09-9D34-045A19FF20DB}"/>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Higiene postural en actividades de la vida diaria</a:t>
            </a:r>
            <a:endParaRPr lang="es-CR" sz="3000" b="1" dirty="0">
              <a:latin typeface="Manjari" panose="02000503000000000000" pitchFamily="2" charset="0"/>
              <a:cs typeface="Manjari" panose="02000503000000000000" pitchFamily="2" charset="0"/>
            </a:endParaRPr>
          </a:p>
        </p:txBody>
      </p:sp>
      <p:sp>
        <p:nvSpPr>
          <p:cNvPr id="9" name="Título 1">
            <a:extLst>
              <a:ext uri="{FF2B5EF4-FFF2-40B4-BE49-F238E27FC236}">
                <a16:creationId xmlns:a16="http://schemas.microsoft.com/office/drawing/2014/main" id="{69625334-311B-4F7D-8655-32E653C51F42}"/>
              </a:ext>
            </a:extLst>
          </p:cNvPr>
          <p:cNvSpPr txBox="1">
            <a:spLocks/>
          </p:cNvSpPr>
          <p:nvPr/>
        </p:nvSpPr>
        <p:spPr>
          <a:xfrm>
            <a:off x="548640" y="1800681"/>
            <a:ext cx="5547360" cy="36891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s-ES" sz="2000" dirty="0">
                <a:latin typeface="Manjari" panose="02000503000000000000" pitchFamily="2" charset="0"/>
                <a:cs typeface="Manjari" panose="02000503000000000000" pitchFamily="2" charset="0"/>
              </a:rPr>
              <a:t>Labores de limpieza</a:t>
            </a:r>
          </a:p>
          <a:p>
            <a:pPr marL="342900" indent="-342900">
              <a:lnSpc>
                <a:spcPct val="170000"/>
              </a:lnSpc>
              <a:buFont typeface="Arial" panose="020B0604020202020204" pitchFamily="34" charset="0"/>
              <a:buChar char="•"/>
            </a:pPr>
            <a:r>
              <a:rPr lang="es-ES" sz="2000" dirty="0">
                <a:latin typeface="Manjari" panose="02000503000000000000" pitchFamily="2" charset="0"/>
                <a:cs typeface="Manjari" panose="02000503000000000000" pitchFamily="2" charset="0"/>
              </a:rPr>
              <a:t>Cuando la limpieza es </a:t>
            </a:r>
            <a:r>
              <a:rPr lang="es-MX" sz="2000" dirty="0">
                <a:latin typeface="Manjari" panose="02000503000000000000" pitchFamily="2" charset="0"/>
                <a:cs typeface="Manjari" panose="02000503000000000000" pitchFamily="2" charset="0"/>
              </a:rPr>
              <a:t>por encima del nivel de los hombros, utilizar una escalera. En cambio, cuando la limpieza haya de realizarse por debajo de la altura del codo, apoyar una rodilla de forma alterna en el suelo, a fin de mantener la espalda recta.</a:t>
            </a:r>
            <a:r>
              <a:rPr lang="es-ES" sz="2000" dirty="0">
                <a:latin typeface="Manjari" panose="02000503000000000000" pitchFamily="2" charset="0"/>
                <a:cs typeface="Manjari" panose="02000503000000000000" pitchFamily="2" charset="0"/>
              </a:rPr>
              <a:t>  </a:t>
            </a:r>
            <a:endParaRPr lang="es-CR" sz="2000" dirty="0">
              <a:latin typeface="Manjari" panose="02000503000000000000" pitchFamily="2" charset="0"/>
              <a:cs typeface="Manjari" panose="02000503000000000000" pitchFamily="2" charset="0"/>
            </a:endParaRPr>
          </a:p>
        </p:txBody>
      </p:sp>
      <p:sp>
        <p:nvSpPr>
          <p:cNvPr id="10" name="Marcador de contenido 2">
            <a:extLst>
              <a:ext uri="{FF2B5EF4-FFF2-40B4-BE49-F238E27FC236}">
                <a16:creationId xmlns:a16="http://schemas.microsoft.com/office/drawing/2014/main" id="{7908CEE6-FF14-414E-A6CC-9DA5BE26BB54}"/>
              </a:ext>
            </a:extLst>
          </p:cNvPr>
          <p:cNvSpPr txBox="1">
            <a:spLocks/>
          </p:cNvSpPr>
          <p:nvPr/>
        </p:nvSpPr>
        <p:spPr>
          <a:xfrm>
            <a:off x="237448" y="6130978"/>
            <a:ext cx="11954551" cy="71363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s-ES" sz="2000" dirty="0">
                <a:latin typeface="Manjari" panose="02000503000000000000" pitchFamily="2" charset="0"/>
                <a:cs typeface="Manjari" panose="02000503000000000000" pitchFamily="2" charset="0"/>
              </a:rPr>
              <a:t>Fuente: </a:t>
            </a:r>
            <a:r>
              <a:rPr lang="es-CR" sz="2000" dirty="0">
                <a:latin typeface="Manjari" panose="02000503000000000000" pitchFamily="2" charset="0"/>
              </a:rPr>
              <a:t>FREMAP (s.f). </a:t>
            </a:r>
            <a:r>
              <a:rPr lang="es-ES" sz="2000" dirty="0">
                <a:latin typeface="Manjari" panose="02000503000000000000" pitchFamily="2" charset="0"/>
              </a:rPr>
              <a:t>Guía </a:t>
            </a:r>
            <a:r>
              <a:rPr lang="es-ES" sz="2000" dirty="0">
                <a:latin typeface="Manjari" panose="02000503000000000000" pitchFamily="2" charset="0"/>
                <a:cs typeface="Manjari" panose="02000503000000000000" pitchFamily="2" charset="0"/>
              </a:rPr>
              <a:t>para el cuidado de la espalda. </a:t>
            </a:r>
            <a:r>
              <a:rPr lang="es-ES" sz="2000" dirty="0">
                <a:latin typeface="Manjari" panose="02000503000000000000" pitchFamily="2" charset="0"/>
                <a:cs typeface="Manjari" panose="02000503000000000000" pitchFamily="2" charset="0"/>
                <a:hlinkClick r:id="rId3"/>
              </a:rPr>
              <a:t>https://www.icv.csic.es/prevencion/Documentos/manuales/Guia_para_el_cuidado_de_la_espalda.pdf</a:t>
            </a:r>
            <a:endParaRPr lang="es-ES" sz="2000" dirty="0">
              <a:latin typeface="Manjari" panose="02000503000000000000" pitchFamily="2" charset="0"/>
              <a:cs typeface="Manjari" panose="02000503000000000000" pitchFamily="2" charset="0"/>
            </a:endParaRPr>
          </a:p>
        </p:txBody>
      </p:sp>
      <p:pic>
        <p:nvPicPr>
          <p:cNvPr id="4" name="Imagen 3">
            <a:extLst>
              <a:ext uri="{FF2B5EF4-FFF2-40B4-BE49-F238E27FC236}">
                <a16:creationId xmlns:a16="http://schemas.microsoft.com/office/drawing/2014/main" id="{1A253706-3A0B-40AE-87A1-07903535C684}"/>
              </a:ext>
            </a:extLst>
          </p:cNvPr>
          <p:cNvPicPr>
            <a:picLocks noChangeAspect="1"/>
          </p:cNvPicPr>
          <p:nvPr/>
        </p:nvPicPr>
        <p:blipFill rotWithShape="1">
          <a:blip r:embed="rId4"/>
          <a:srcRect l="40924" t="36805" r="19401" b="24045"/>
          <a:stretch/>
        </p:blipFill>
        <p:spPr>
          <a:xfrm>
            <a:off x="6589486" y="2263727"/>
            <a:ext cx="5234984" cy="2904303"/>
          </a:xfrm>
          <a:prstGeom prst="rect">
            <a:avLst/>
          </a:prstGeom>
        </p:spPr>
      </p:pic>
    </p:spTree>
    <p:extLst>
      <p:ext uri="{BB962C8B-B14F-4D97-AF65-F5344CB8AC3E}">
        <p14:creationId xmlns:p14="http://schemas.microsoft.com/office/powerpoint/2010/main" val="181268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8" name="Título 1">
            <a:extLst>
              <a:ext uri="{FF2B5EF4-FFF2-40B4-BE49-F238E27FC236}">
                <a16:creationId xmlns:a16="http://schemas.microsoft.com/office/drawing/2014/main" id="{02292CA7-5B73-4C09-9D34-045A19FF20DB}"/>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Higiene postural en actividades de la vida diaria</a:t>
            </a:r>
            <a:endParaRPr lang="es-CR" sz="3000" b="1" dirty="0">
              <a:latin typeface="Manjari" panose="02000503000000000000" pitchFamily="2" charset="0"/>
              <a:cs typeface="Manjari" panose="02000503000000000000" pitchFamily="2" charset="0"/>
            </a:endParaRPr>
          </a:p>
        </p:txBody>
      </p:sp>
      <p:sp>
        <p:nvSpPr>
          <p:cNvPr id="9" name="Título 1">
            <a:extLst>
              <a:ext uri="{FF2B5EF4-FFF2-40B4-BE49-F238E27FC236}">
                <a16:creationId xmlns:a16="http://schemas.microsoft.com/office/drawing/2014/main" id="{69625334-311B-4F7D-8655-32E653C51F42}"/>
              </a:ext>
            </a:extLst>
          </p:cNvPr>
          <p:cNvSpPr txBox="1">
            <a:spLocks/>
          </p:cNvSpPr>
          <p:nvPr/>
        </p:nvSpPr>
        <p:spPr>
          <a:xfrm>
            <a:off x="661181" y="2637522"/>
            <a:ext cx="4122751" cy="18788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s-ES" sz="2000" dirty="0">
                <a:latin typeface="Manjari" panose="02000503000000000000" pitchFamily="2" charset="0"/>
                <a:cs typeface="Manjari" panose="02000503000000000000" pitchFamily="2" charset="0"/>
              </a:rPr>
              <a:t>Al acostarse:</a:t>
            </a:r>
          </a:p>
          <a:p>
            <a:pPr marL="342900" indent="-342900">
              <a:lnSpc>
                <a:spcPct val="150000"/>
              </a:lnSpc>
              <a:buFont typeface="Arial" panose="020B0604020202020204" pitchFamily="34" charset="0"/>
              <a:buChar char="•"/>
            </a:pPr>
            <a:r>
              <a:rPr lang="es-ES" sz="2000" dirty="0">
                <a:latin typeface="Manjari" panose="02000503000000000000" pitchFamily="2" charset="0"/>
                <a:cs typeface="Manjari" panose="02000503000000000000" pitchFamily="2" charset="0"/>
              </a:rPr>
              <a:t>Velar por mantener la columna recta, para ello utilizar almohadas. En la imagen se muestra la ubicación de las almohadas según la posición. </a:t>
            </a:r>
            <a:endParaRPr lang="es-CR" sz="2000" dirty="0">
              <a:latin typeface="Manjari" panose="02000503000000000000" pitchFamily="2" charset="0"/>
              <a:cs typeface="Manjari" panose="02000503000000000000" pitchFamily="2" charset="0"/>
            </a:endParaRPr>
          </a:p>
        </p:txBody>
      </p:sp>
      <p:sp>
        <p:nvSpPr>
          <p:cNvPr id="10" name="Marcador de contenido 2">
            <a:extLst>
              <a:ext uri="{FF2B5EF4-FFF2-40B4-BE49-F238E27FC236}">
                <a16:creationId xmlns:a16="http://schemas.microsoft.com/office/drawing/2014/main" id="{7908CEE6-FF14-414E-A6CC-9DA5BE26BB54}"/>
              </a:ext>
            </a:extLst>
          </p:cNvPr>
          <p:cNvSpPr txBox="1">
            <a:spLocks/>
          </p:cNvSpPr>
          <p:nvPr/>
        </p:nvSpPr>
        <p:spPr>
          <a:xfrm>
            <a:off x="237448" y="6130978"/>
            <a:ext cx="11954551" cy="71363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s-ES" sz="2000" dirty="0">
                <a:latin typeface="Manjari" panose="02000503000000000000" pitchFamily="2" charset="0"/>
                <a:cs typeface="Manjari" panose="02000503000000000000" pitchFamily="2" charset="0"/>
              </a:rPr>
              <a:t>Fuente: </a:t>
            </a:r>
            <a:r>
              <a:rPr lang="es-CR" sz="2000" dirty="0">
                <a:latin typeface="Manjari" panose="02000503000000000000" pitchFamily="2" charset="0"/>
              </a:rPr>
              <a:t>FREMAP (s.f). </a:t>
            </a:r>
            <a:r>
              <a:rPr lang="es-ES" sz="2000" dirty="0">
                <a:latin typeface="Manjari" panose="02000503000000000000" pitchFamily="2" charset="0"/>
              </a:rPr>
              <a:t>Guía </a:t>
            </a:r>
            <a:r>
              <a:rPr lang="es-ES" sz="2000" dirty="0">
                <a:latin typeface="Manjari" panose="02000503000000000000" pitchFamily="2" charset="0"/>
                <a:cs typeface="Manjari" panose="02000503000000000000" pitchFamily="2" charset="0"/>
              </a:rPr>
              <a:t>para el cuidado de la espalda. </a:t>
            </a:r>
            <a:r>
              <a:rPr lang="es-ES" sz="2000" dirty="0">
                <a:latin typeface="Manjari" panose="02000503000000000000" pitchFamily="2" charset="0"/>
                <a:cs typeface="Manjari" panose="02000503000000000000" pitchFamily="2" charset="0"/>
                <a:hlinkClick r:id="rId3"/>
              </a:rPr>
              <a:t>https://www.icv.csic.es/prevencion/Documentos/manuales/Guia_para_el_cuidado_de_la_espalda.pdf</a:t>
            </a:r>
            <a:endParaRPr lang="es-ES" sz="2000" dirty="0">
              <a:latin typeface="Manjari" panose="02000503000000000000" pitchFamily="2" charset="0"/>
              <a:cs typeface="Manjari" panose="02000503000000000000" pitchFamily="2" charset="0"/>
            </a:endParaRPr>
          </a:p>
        </p:txBody>
      </p:sp>
      <p:pic>
        <p:nvPicPr>
          <p:cNvPr id="5" name="Imagen 4">
            <a:extLst>
              <a:ext uri="{FF2B5EF4-FFF2-40B4-BE49-F238E27FC236}">
                <a16:creationId xmlns:a16="http://schemas.microsoft.com/office/drawing/2014/main" id="{684E32D9-2ED0-4BE6-9940-63B8C53C0DB3}"/>
              </a:ext>
            </a:extLst>
          </p:cNvPr>
          <p:cNvPicPr>
            <a:picLocks noChangeAspect="1"/>
          </p:cNvPicPr>
          <p:nvPr/>
        </p:nvPicPr>
        <p:blipFill rotWithShape="1">
          <a:blip r:embed="rId4"/>
          <a:srcRect l="53641" t="40715" r="11305" b="13606"/>
          <a:stretch/>
        </p:blipFill>
        <p:spPr>
          <a:xfrm>
            <a:off x="5877825" y="1810685"/>
            <a:ext cx="5167256" cy="3785730"/>
          </a:xfrm>
          <a:prstGeom prst="rect">
            <a:avLst/>
          </a:prstGeom>
        </p:spPr>
      </p:pic>
    </p:spTree>
    <p:extLst>
      <p:ext uri="{BB962C8B-B14F-4D97-AF65-F5344CB8AC3E}">
        <p14:creationId xmlns:p14="http://schemas.microsoft.com/office/powerpoint/2010/main" val="274866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5" name="Título 1">
            <a:extLst>
              <a:ext uri="{FF2B5EF4-FFF2-40B4-BE49-F238E27FC236}">
                <a16:creationId xmlns:a16="http://schemas.microsoft.com/office/drawing/2014/main" id="{69F07B7C-83C0-4AA3-B53B-0472E4747691}"/>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Postura al estar en sedestación </a:t>
            </a:r>
            <a:endParaRPr lang="es-CR" sz="3000" b="1" dirty="0">
              <a:latin typeface="Manjari" panose="02000503000000000000" pitchFamily="2" charset="0"/>
              <a:cs typeface="Manjari" panose="02000503000000000000" pitchFamily="2" charset="0"/>
            </a:endParaRPr>
          </a:p>
        </p:txBody>
      </p:sp>
      <p:sp>
        <p:nvSpPr>
          <p:cNvPr id="9" name="Marcador de contenido 2">
            <a:extLst>
              <a:ext uri="{FF2B5EF4-FFF2-40B4-BE49-F238E27FC236}">
                <a16:creationId xmlns:a16="http://schemas.microsoft.com/office/drawing/2014/main" id="{F9657239-2D79-4C62-A78B-5E3C6AE23CF5}"/>
              </a:ext>
            </a:extLst>
          </p:cNvPr>
          <p:cNvSpPr>
            <a:spLocks noGrp="1"/>
          </p:cNvSpPr>
          <p:nvPr>
            <p:ph idx="1"/>
          </p:nvPr>
        </p:nvSpPr>
        <p:spPr>
          <a:xfrm>
            <a:off x="445401" y="1684762"/>
            <a:ext cx="10805160" cy="1116024"/>
          </a:xfrm>
        </p:spPr>
        <p:txBody>
          <a:bodyPr>
            <a:normAutofit fontScale="62500" lnSpcReduction="20000"/>
          </a:bodyPr>
          <a:lstStyle/>
          <a:p>
            <a:pPr marL="0" indent="0">
              <a:lnSpc>
                <a:spcPct val="160000"/>
              </a:lnSpc>
              <a:buNone/>
            </a:pPr>
            <a:r>
              <a:rPr lang="es-ES" sz="2000" dirty="0">
                <a:latin typeface="Manjari" panose="02000503000000000000" pitchFamily="2" charset="0"/>
                <a:cs typeface="Manjari" panose="02000503000000000000" pitchFamily="2" charset="0"/>
              </a:rPr>
              <a:t> </a:t>
            </a:r>
          </a:p>
          <a:p>
            <a:pPr marL="0" indent="0">
              <a:lnSpc>
                <a:spcPct val="160000"/>
              </a:lnSpc>
              <a:buNone/>
            </a:pPr>
            <a:endParaRPr lang="es-ES" sz="2000" dirty="0">
              <a:latin typeface="Manjari" panose="02000503000000000000" pitchFamily="2" charset="0"/>
              <a:cs typeface="Manjari" panose="02000503000000000000" pitchFamily="2" charset="0"/>
            </a:endParaRPr>
          </a:p>
          <a:p>
            <a:pPr marL="0" indent="0">
              <a:buNone/>
            </a:pPr>
            <a:r>
              <a:rPr lang="es-ES" sz="2400" dirty="0">
                <a:latin typeface="Montserrat Medium" panose="00000600000000000000" pitchFamily="2" charset="0"/>
              </a:rPr>
              <a:t>   </a:t>
            </a:r>
          </a:p>
          <a:p>
            <a:pPr marL="0" indent="0">
              <a:buNone/>
            </a:pPr>
            <a:endParaRPr lang="es-ES" sz="2400" dirty="0">
              <a:latin typeface="Montserrat Medium" panose="00000600000000000000" pitchFamily="2" charset="0"/>
            </a:endParaRPr>
          </a:p>
        </p:txBody>
      </p:sp>
      <p:sp>
        <p:nvSpPr>
          <p:cNvPr id="7" name="Marcador de contenido 2">
            <a:extLst>
              <a:ext uri="{FF2B5EF4-FFF2-40B4-BE49-F238E27FC236}">
                <a16:creationId xmlns:a16="http://schemas.microsoft.com/office/drawing/2014/main" id="{DB3C9CA0-38AD-41F0-A304-943ECB4D060D}"/>
              </a:ext>
            </a:extLst>
          </p:cNvPr>
          <p:cNvSpPr txBox="1">
            <a:spLocks/>
          </p:cNvSpPr>
          <p:nvPr/>
        </p:nvSpPr>
        <p:spPr>
          <a:xfrm>
            <a:off x="548640" y="1684762"/>
            <a:ext cx="11197959" cy="7136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s-ES" sz="2000" dirty="0">
                <a:latin typeface="Manjari" panose="02000503000000000000" pitchFamily="2" charset="0"/>
                <a:cs typeface="Manjari" panose="02000503000000000000" pitchFamily="2" charset="0"/>
              </a:rPr>
              <a:t>Como se pudo observar en las imágenes anteriores, la clave para una adecuada higiene postural es mantener la espalda recta. Utilizar accesorios y flexionar miembros inferiores para velar por la buena postura de la espalda. </a:t>
            </a:r>
          </a:p>
          <a:p>
            <a:pPr>
              <a:lnSpc>
                <a:spcPct val="150000"/>
              </a:lnSpc>
              <a:spcBef>
                <a:spcPts val="0"/>
              </a:spcBef>
            </a:pPr>
            <a:r>
              <a:rPr lang="es-ES" sz="2000" dirty="0">
                <a:latin typeface="Manjari" panose="02000503000000000000" pitchFamily="2" charset="0"/>
                <a:cs typeface="Manjari" panose="02000503000000000000" pitchFamily="2" charset="0"/>
              </a:rPr>
              <a:t>Como apoyo para esta presentación se utilizó el documento  “</a:t>
            </a:r>
            <a:r>
              <a:rPr lang="es-ES" sz="2000" dirty="0">
                <a:latin typeface="Manjari" panose="02000503000000000000" pitchFamily="2" charset="0"/>
              </a:rPr>
              <a:t>Guía </a:t>
            </a:r>
            <a:r>
              <a:rPr lang="es-ES" sz="2000" dirty="0">
                <a:latin typeface="Manjari" panose="02000503000000000000" pitchFamily="2" charset="0"/>
                <a:cs typeface="Manjari" panose="02000503000000000000" pitchFamily="2" charset="0"/>
              </a:rPr>
              <a:t>para el cuidado de la espalda” el cual puede estudiarse como complemento para este tema desde el link:  </a:t>
            </a:r>
            <a:r>
              <a:rPr lang="es-ES" sz="2000" dirty="0">
                <a:latin typeface="Manjari" panose="02000503000000000000" pitchFamily="2" charset="0"/>
                <a:cs typeface="Manjari" panose="02000503000000000000" pitchFamily="2" charset="0"/>
                <a:hlinkClick r:id="rId3"/>
              </a:rPr>
              <a:t>https://www.icv.csic.es/prevencion/Documentos/manuales/Guia_para_el_cuidado_de_la_espalda.pdf</a:t>
            </a:r>
            <a:endParaRPr lang="es-ES" sz="2000" dirty="0">
              <a:latin typeface="Manjari" panose="02000503000000000000" pitchFamily="2" charset="0"/>
              <a:cs typeface="Manjari" panose="02000503000000000000" pitchFamily="2" charset="0"/>
            </a:endParaRPr>
          </a:p>
          <a:p>
            <a:pPr>
              <a:lnSpc>
                <a:spcPct val="150000"/>
              </a:lnSpc>
              <a:spcBef>
                <a:spcPts val="0"/>
              </a:spcBef>
            </a:pPr>
            <a:r>
              <a:rPr lang="es-ES" sz="2000" dirty="0">
                <a:latin typeface="Manjari" panose="02000503000000000000" pitchFamily="2" charset="0"/>
                <a:cs typeface="Manjari" panose="02000503000000000000" pitchFamily="2" charset="0"/>
              </a:rPr>
              <a:t>O bien acceda a la carpeta de documentos complementarios y descargue el documento en versión PDF llamado “Guía para el cuidado de la espalda”. </a:t>
            </a:r>
          </a:p>
        </p:txBody>
      </p:sp>
    </p:spTree>
    <p:extLst>
      <p:ext uri="{BB962C8B-B14F-4D97-AF65-F5344CB8AC3E}">
        <p14:creationId xmlns:p14="http://schemas.microsoft.com/office/powerpoint/2010/main" val="91332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8" name="Marcador de contenido 2">
            <a:extLst>
              <a:ext uri="{FF2B5EF4-FFF2-40B4-BE49-F238E27FC236}">
                <a16:creationId xmlns:a16="http://schemas.microsoft.com/office/drawing/2014/main" id="{1735E468-972E-4699-8E58-70525C8F593E}"/>
              </a:ext>
            </a:extLst>
          </p:cNvPr>
          <p:cNvSpPr txBox="1">
            <a:spLocks/>
          </p:cNvSpPr>
          <p:nvPr/>
        </p:nvSpPr>
        <p:spPr>
          <a:xfrm>
            <a:off x="562708" y="1601131"/>
            <a:ext cx="11394830" cy="4189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s-ES" sz="2000" dirty="0">
                <a:latin typeface="Manjari" panose="02000503000000000000"/>
              </a:rPr>
              <a:t>Existen muchas posturas para la realización de automasajes, ya que en un automasaje se debe utilizar la postura que más nos brinde comodidad y sensación de relajación, es decir es una decisión personal. Sin embargo, en términos generales se debe elegir una postura que respete los principios de higiene postural, ante todo, los siguientes:</a:t>
            </a:r>
          </a:p>
          <a:p>
            <a:pPr marL="457200" lvl="1" indent="0">
              <a:lnSpc>
                <a:spcPct val="160000"/>
              </a:lnSpc>
              <a:buNone/>
            </a:pPr>
            <a:endParaRPr lang="es-ES" dirty="0">
              <a:latin typeface="Manjari" panose="02000503000000000000"/>
            </a:endParaRPr>
          </a:p>
        </p:txBody>
      </p:sp>
      <p:sp>
        <p:nvSpPr>
          <p:cNvPr id="7" name="Título 1">
            <a:extLst>
              <a:ext uri="{FF2B5EF4-FFF2-40B4-BE49-F238E27FC236}">
                <a16:creationId xmlns:a16="http://schemas.microsoft.com/office/drawing/2014/main" id="{96BB4989-15C4-4101-A2AB-15FC5C1DD608}"/>
              </a:ext>
            </a:extLst>
          </p:cNvPr>
          <p:cNvSpPr>
            <a:spLocks noGrp="1"/>
          </p:cNvSpPr>
          <p:nvPr>
            <p:ph type="title"/>
          </p:nvPr>
        </p:nvSpPr>
        <p:spPr>
          <a:xfrm>
            <a:off x="562708" y="553430"/>
            <a:ext cx="10515600" cy="881476"/>
          </a:xfrm>
        </p:spPr>
        <p:txBody>
          <a:bodyPr>
            <a:normAutofit/>
          </a:bodyPr>
          <a:lstStyle/>
          <a:p>
            <a:r>
              <a:rPr lang="es-ES" sz="3000" b="1" dirty="0">
                <a:latin typeface="Manjari" panose="02000503000000000000" pitchFamily="2" charset="0"/>
                <a:cs typeface="Manjari" panose="02000503000000000000" pitchFamily="2" charset="0"/>
              </a:rPr>
              <a:t>Higiene postural para la realización de automasaje </a:t>
            </a:r>
            <a:endParaRPr lang="es-CR" sz="3000" b="1" dirty="0">
              <a:latin typeface="Manjari" panose="02000503000000000000" pitchFamily="2" charset="0"/>
              <a:cs typeface="Manjari" panose="02000503000000000000" pitchFamily="2" charset="0"/>
            </a:endParaRPr>
          </a:p>
        </p:txBody>
      </p:sp>
      <p:pic>
        <p:nvPicPr>
          <p:cNvPr id="3" name="Imagen 2" descr="Mano de una persona&#10;&#10;Descripción generada automáticamente con confianza media">
            <a:extLst>
              <a:ext uri="{FF2B5EF4-FFF2-40B4-BE49-F238E27FC236}">
                <a16:creationId xmlns:a16="http://schemas.microsoft.com/office/drawing/2014/main" id="{D622EF18-C659-4299-BBC8-6631BC46CE9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67173" y="3746090"/>
            <a:ext cx="3563524" cy="2378484"/>
          </a:xfrm>
          <a:prstGeom prst="rect">
            <a:avLst/>
          </a:prstGeom>
        </p:spPr>
      </p:pic>
      <p:sp>
        <p:nvSpPr>
          <p:cNvPr id="5" name="CuadroTexto 4">
            <a:extLst>
              <a:ext uri="{FF2B5EF4-FFF2-40B4-BE49-F238E27FC236}">
                <a16:creationId xmlns:a16="http://schemas.microsoft.com/office/drawing/2014/main" id="{978B49D6-4FFF-4FDE-9930-C247D453A832}"/>
              </a:ext>
            </a:extLst>
          </p:cNvPr>
          <p:cNvSpPr txBox="1"/>
          <p:nvPr/>
        </p:nvSpPr>
        <p:spPr>
          <a:xfrm>
            <a:off x="8347587" y="6124574"/>
            <a:ext cx="3383110" cy="230832"/>
          </a:xfrm>
          <a:prstGeom prst="rect">
            <a:avLst/>
          </a:prstGeom>
          <a:noFill/>
        </p:spPr>
        <p:txBody>
          <a:bodyPr wrap="square" rtlCol="0">
            <a:spAutoFit/>
          </a:bodyPr>
          <a:lstStyle/>
          <a:p>
            <a:r>
              <a:rPr lang="es-CR" sz="900" dirty="0">
                <a:hlinkClick r:id="rId4" tooltip="https://galahoogstraten.blogspot.com/2016/03/"/>
              </a:rPr>
              <a:t>Esta foto</a:t>
            </a:r>
            <a:r>
              <a:rPr lang="es-CR" sz="900" dirty="0"/>
              <a:t> de Autor desconocido está bajo licencia </a:t>
            </a:r>
            <a:r>
              <a:rPr lang="es-CR" sz="900" dirty="0">
                <a:hlinkClick r:id="rId5" tooltip="https://creativecommons.org/licenses/by-nc-nd/3.0/"/>
              </a:rPr>
              <a:t>CC BY-NC-ND</a:t>
            </a:r>
            <a:endParaRPr lang="es-CR" sz="900" dirty="0"/>
          </a:p>
        </p:txBody>
      </p:sp>
      <p:sp>
        <p:nvSpPr>
          <p:cNvPr id="11" name="Marcador de contenido 2">
            <a:extLst>
              <a:ext uri="{FF2B5EF4-FFF2-40B4-BE49-F238E27FC236}">
                <a16:creationId xmlns:a16="http://schemas.microsoft.com/office/drawing/2014/main" id="{0E36CC0D-C6A0-448D-9FA1-E5A4E4D7F3F0}"/>
              </a:ext>
            </a:extLst>
          </p:cNvPr>
          <p:cNvSpPr txBox="1">
            <a:spLocks/>
          </p:cNvSpPr>
          <p:nvPr/>
        </p:nvSpPr>
        <p:spPr>
          <a:xfrm>
            <a:off x="150888" y="3451391"/>
            <a:ext cx="7400286" cy="3202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spcBef>
                <a:spcPts val="0"/>
              </a:spcBef>
              <a:buNone/>
            </a:pPr>
            <a:r>
              <a:rPr lang="es-ES" sz="2000" b="1" i="1" dirty="0">
                <a:latin typeface="Manjari" panose="02000503000000000000"/>
              </a:rPr>
              <a:t>Principios generales de higiene postural</a:t>
            </a:r>
            <a:r>
              <a:rPr lang="es-ES" sz="2000" dirty="0">
                <a:latin typeface="Manjari" panose="02000503000000000000"/>
              </a:rPr>
              <a:t>:</a:t>
            </a:r>
          </a:p>
          <a:p>
            <a:pPr lvl="2">
              <a:lnSpc>
                <a:spcPct val="150000"/>
              </a:lnSpc>
              <a:spcBef>
                <a:spcPts val="0"/>
              </a:spcBef>
            </a:pPr>
            <a:r>
              <a:rPr lang="es-ES" dirty="0">
                <a:latin typeface="Manjari" panose="02000503000000000000"/>
              </a:rPr>
              <a:t>Mantenga la espalda lo más recta posible en todas las posiciones. </a:t>
            </a:r>
          </a:p>
          <a:p>
            <a:pPr lvl="2">
              <a:lnSpc>
                <a:spcPct val="150000"/>
              </a:lnSpc>
              <a:spcBef>
                <a:spcPts val="0"/>
              </a:spcBef>
            </a:pPr>
            <a:r>
              <a:rPr lang="es-ES" sz="2000" dirty="0">
                <a:latin typeface="Manjari" panose="02000503000000000000"/>
              </a:rPr>
              <a:t>Acomode el espacio de manera que tenga al alcance todo lo requerido.</a:t>
            </a:r>
          </a:p>
          <a:p>
            <a:pPr lvl="2">
              <a:lnSpc>
                <a:spcPct val="150000"/>
              </a:lnSpc>
              <a:spcBef>
                <a:spcPts val="0"/>
              </a:spcBef>
            </a:pPr>
            <a:r>
              <a:rPr lang="es-ES" dirty="0">
                <a:latin typeface="Manjari" panose="02000503000000000000"/>
              </a:rPr>
              <a:t>Vele por que la posición de sus brazos nunca supere la altura de sus hombros. </a:t>
            </a:r>
          </a:p>
        </p:txBody>
      </p:sp>
    </p:spTree>
    <p:extLst>
      <p:ext uri="{BB962C8B-B14F-4D97-AF65-F5344CB8AC3E}">
        <p14:creationId xmlns:p14="http://schemas.microsoft.com/office/powerpoint/2010/main" val="3307075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8" name="Marcador de contenido 2">
            <a:extLst>
              <a:ext uri="{FF2B5EF4-FFF2-40B4-BE49-F238E27FC236}">
                <a16:creationId xmlns:a16="http://schemas.microsoft.com/office/drawing/2014/main" id="{1735E468-972E-4699-8E58-70525C8F593E}"/>
              </a:ext>
            </a:extLst>
          </p:cNvPr>
          <p:cNvSpPr txBox="1">
            <a:spLocks/>
          </p:cNvSpPr>
          <p:nvPr/>
        </p:nvSpPr>
        <p:spPr>
          <a:xfrm>
            <a:off x="4660490" y="1853283"/>
            <a:ext cx="7297048" cy="4189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s-ES" sz="2000" dirty="0">
                <a:latin typeface="Manjari" panose="02000503000000000000"/>
              </a:rPr>
              <a:t>Existen posturas elementales que deben comprenderse adecuadamente, estas son conocidas como posturas básicas o posturas anatómicas. </a:t>
            </a:r>
          </a:p>
          <a:p>
            <a:pPr>
              <a:lnSpc>
                <a:spcPct val="150000"/>
              </a:lnSpc>
              <a:spcBef>
                <a:spcPts val="0"/>
              </a:spcBef>
            </a:pPr>
            <a:r>
              <a:rPr lang="es-ES" sz="2000" dirty="0">
                <a:latin typeface="Manjari" panose="02000503000000000000"/>
              </a:rPr>
              <a:t>En términos generales, comprender bien estas posturas son la base para poder adoptar buenas posturas durante la realización de automasajes. Es decir, la mayoría de posiciones son adaptaciones de las posturas básicas.</a:t>
            </a:r>
          </a:p>
          <a:p>
            <a:pPr>
              <a:lnSpc>
                <a:spcPct val="150000"/>
              </a:lnSpc>
              <a:spcBef>
                <a:spcPts val="0"/>
              </a:spcBef>
            </a:pPr>
            <a:r>
              <a:rPr lang="es-ES" sz="2000" dirty="0">
                <a:latin typeface="Manjari" panose="02000503000000000000"/>
              </a:rPr>
              <a:t>Estas posturas son: sedestación, bipedestación, decúbito, fowler y semifowler y serán estudiadas a continuación. </a:t>
            </a:r>
            <a:endParaRPr lang="es-ES" dirty="0">
              <a:latin typeface="Manjari" panose="02000503000000000000"/>
            </a:endParaRPr>
          </a:p>
        </p:txBody>
      </p:sp>
      <p:sp>
        <p:nvSpPr>
          <p:cNvPr id="7" name="Título 1">
            <a:extLst>
              <a:ext uri="{FF2B5EF4-FFF2-40B4-BE49-F238E27FC236}">
                <a16:creationId xmlns:a16="http://schemas.microsoft.com/office/drawing/2014/main" id="{96BB4989-15C4-4101-A2AB-15FC5C1DD608}"/>
              </a:ext>
            </a:extLst>
          </p:cNvPr>
          <p:cNvSpPr>
            <a:spLocks noGrp="1"/>
          </p:cNvSpPr>
          <p:nvPr>
            <p:ph type="title"/>
          </p:nvPr>
        </p:nvSpPr>
        <p:spPr>
          <a:xfrm>
            <a:off x="562708" y="553430"/>
            <a:ext cx="10515600" cy="881476"/>
          </a:xfrm>
        </p:spPr>
        <p:txBody>
          <a:bodyPr>
            <a:normAutofit/>
          </a:bodyPr>
          <a:lstStyle/>
          <a:p>
            <a:r>
              <a:rPr lang="es-ES" sz="3000" b="1" dirty="0">
                <a:latin typeface="Manjari" panose="02000503000000000000" pitchFamily="2" charset="0"/>
                <a:cs typeface="Manjari" panose="02000503000000000000" pitchFamily="2" charset="0"/>
              </a:rPr>
              <a:t>Higiene postural para la realización de automasaje </a:t>
            </a:r>
            <a:endParaRPr lang="es-CR" sz="3000" b="1" dirty="0">
              <a:latin typeface="Manjari" panose="02000503000000000000" pitchFamily="2" charset="0"/>
              <a:cs typeface="Manjari" panose="02000503000000000000" pitchFamily="2" charset="0"/>
            </a:endParaRPr>
          </a:p>
        </p:txBody>
      </p:sp>
      <p:pic>
        <p:nvPicPr>
          <p:cNvPr id="6" name="Imagen 5" descr="Icono&#10;&#10;Descripción generada automáticamente">
            <a:extLst>
              <a:ext uri="{FF2B5EF4-FFF2-40B4-BE49-F238E27FC236}">
                <a16:creationId xmlns:a16="http://schemas.microsoft.com/office/drawing/2014/main" id="{BAD4CCE5-00A1-4359-9F4D-84ADB95EB59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8120" y="2162628"/>
            <a:ext cx="3433632" cy="2982686"/>
          </a:xfrm>
          <a:prstGeom prst="rect">
            <a:avLst/>
          </a:prstGeom>
        </p:spPr>
      </p:pic>
      <p:sp>
        <p:nvSpPr>
          <p:cNvPr id="9" name="CuadroTexto 8">
            <a:extLst>
              <a:ext uri="{FF2B5EF4-FFF2-40B4-BE49-F238E27FC236}">
                <a16:creationId xmlns:a16="http://schemas.microsoft.com/office/drawing/2014/main" id="{CE321DE8-26B3-4F32-B60E-53F811E91062}"/>
              </a:ext>
            </a:extLst>
          </p:cNvPr>
          <p:cNvSpPr txBox="1"/>
          <p:nvPr/>
        </p:nvSpPr>
        <p:spPr>
          <a:xfrm>
            <a:off x="668119" y="5275752"/>
            <a:ext cx="3192681" cy="230832"/>
          </a:xfrm>
          <a:prstGeom prst="rect">
            <a:avLst/>
          </a:prstGeom>
          <a:noFill/>
        </p:spPr>
        <p:txBody>
          <a:bodyPr wrap="square" rtlCol="0">
            <a:spAutoFit/>
          </a:bodyPr>
          <a:lstStyle/>
          <a:p>
            <a:r>
              <a:rPr lang="es-CR" sz="900" dirty="0">
                <a:hlinkClick r:id="rId4" tooltip="http://lacomunicacioncientifica.blogspot.com/2013/04/sociedad-de-la-informacion-una.html"/>
              </a:rPr>
              <a:t>Esta foto</a:t>
            </a:r>
            <a:r>
              <a:rPr lang="es-CR" sz="900" dirty="0"/>
              <a:t> de Autor desconocido está bajo licencia </a:t>
            </a:r>
            <a:r>
              <a:rPr lang="es-CR" sz="900" dirty="0">
                <a:hlinkClick r:id="rId5" tooltip="https://creativecommons.org/licenses/by-nc-nd/3.0/"/>
              </a:rPr>
              <a:t>CC BY-NC-ND</a:t>
            </a:r>
            <a:endParaRPr lang="es-CR" sz="900" dirty="0"/>
          </a:p>
        </p:txBody>
      </p:sp>
    </p:spTree>
    <p:extLst>
      <p:ext uri="{BB962C8B-B14F-4D97-AF65-F5344CB8AC3E}">
        <p14:creationId xmlns:p14="http://schemas.microsoft.com/office/powerpoint/2010/main" val="4150226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9EC21F0-E3E0-4CD5-AC47-E930F28FCB2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8468751" y="2005601"/>
            <a:ext cx="3548711" cy="4100732"/>
          </a:xfrm>
          <a:prstGeom prst="rect">
            <a:avLst/>
          </a:prstGeom>
        </p:spPr>
      </p:pic>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8" name="Marcador de contenido 2">
            <a:extLst>
              <a:ext uri="{FF2B5EF4-FFF2-40B4-BE49-F238E27FC236}">
                <a16:creationId xmlns:a16="http://schemas.microsoft.com/office/drawing/2014/main" id="{1735E468-972E-4699-8E58-70525C8F593E}"/>
              </a:ext>
            </a:extLst>
          </p:cNvPr>
          <p:cNvSpPr txBox="1">
            <a:spLocks/>
          </p:cNvSpPr>
          <p:nvPr/>
        </p:nvSpPr>
        <p:spPr>
          <a:xfrm>
            <a:off x="455736" y="1986336"/>
            <a:ext cx="8013015" cy="3911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s-ES" sz="2000" b="1" dirty="0">
                <a:latin typeface="Manjari" panose="02000503000000000000"/>
              </a:rPr>
              <a:t>Sedente </a:t>
            </a:r>
          </a:p>
          <a:p>
            <a:pPr>
              <a:lnSpc>
                <a:spcPct val="150000"/>
              </a:lnSpc>
              <a:spcBef>
                <a:spcPts val="0"/>
              </a:spcBef>
            </a:pPr>
            <a:r>
              <a:rPr lang="es-ES" sz="2000" dirty="0">
                <a:latin typeface="Manjari" panose="02000503000000000000"/>
              </a:rPr>
              <a:t>Esta posición es conocida como permanecer o estar sentado. En esta se utiliza una base para descansar los miembros inferiores y esto sirve para descargar gran parte del peso corporal.</a:t>
            </a:r>
          </a:p>
          <a:p>
            <a:pPr>
              <a:lnSpc>
                <a:spcPct val="150000"/>
              </a:lnSpc>
              <a:spcBef>
                <a:spcPts val="0"/>
              </a:spcBef>
            </a:pPr>
            <a:r>
              <a:rPr lang="es-ES" sz="2000" dirty="0">
                <a:latin typeface="Manjari" panose="02000503000000000000"/>
              </a:rPr>
              <a:t>Lo ideal es que se cuente con un respaldar para la espalda. La zona de apoyo para los muslos debe cubrir desde la cadera a la parte de atrás de la rodilla. Los pies deben apoyarse en el piso, la espalda debe estar apoyada en un respaldar y los pies deben apoyarse sobre el suelo.</a:t>
            </a:r>
          </a:p>
        </p:txBody>
      </p:sp>
      <p:sp>
        <p:nvSpPr>
          <p:cNvPr id="7" name="Título 1">
            <a:extLst>
              <a:ext uri="{FF2B5EF4-FFF2-40B4-BE49-F238E27FC236}">
                <a16:creationId xmlns:a16="http://schemas.microsoft.com/office/drawing/2014/main" id="{96BB4989-15C4-4101-A2AB-15FC5C1DD608}"/>
              </a:ext>
            </a:extLst>
          </p:cNvPr>
          <p:cNvSpPr>
            <a:spLocks noGrp="1"/>
          </p:cNvSpPr>
          <p:nvPr>
            <p:ph type="title"/>
          </p:nvPr>
        </p:nvSpPr>
        <p:spPr>
          <a:xfrm>
            <a:off x="562708" y="553430"/>
            <a:ext cx="10515600" cy="879476"/>
          </a:xfrm>
        </p:spPr>
        <p:txBody>
          <a:bodyPr>
            <a:normAutofit/>
          </a:bodyPr>
          <a:lstStyle/>
          <a:p>
            <a:r>
              <a:rPr lang="es-ES" sz="3000" b="1" dirty="0">
                <a:latin typeface="Manjari" panose="02000503000000000000" pitchFamily="2" charset="0"/>
                <a:cs typeface="Manjari" panose="02000503000000000000" pitchFamily="2" charset="0"/>
              </a:rPr>
              <a:t>Higiene postural para la realización de automasaje </a:t>
            </a:r>
            <a:br>
              <a:rPr lang="es-ES" sz="3000" b="1" dirty="0">
                <a:latin typeface="Manjari" panose="02000503000000000000" pitchFamily="2" charset="0"/>
                <a:cs typeface="Manjari" panose="02000503000000000000" pitchFamily="2" charset="0"/>
              </a:rPr>
            </a:br>
            <a:r>
              <a:rPr lang="es-ES" sz="2700" b="1" i="1" dirty="0">
                <a:latin typeface="Manjari" panose="02000503000000000000" pitchFamily="2" charset="0"/>
                <a:cs typeface="Manjari" panose="02000503000000000000" pitchFamily="2" charset="0"/>
              </a:rPr>
              <a:t>Posturas básicas</a:t>
            </a:r>
            <a:endParaRPr lang="es-CR" sz="3000" b="1" i="1" dirty="0">
              <a:latin typeface="Manjari" panose="02000503000000000000" pitchFamily="2" charset="0"/>
              <a:cs typeface="Manjari" panose="02000503000000000000" pitchFamily="2" charset="0"/>
            </a:endParaRPr>
          </a:p>
        </p:txBody>
      </p:sp>
      <p:sp>
        <p:nvSpPr>
          <p:cNvPr id="9" name="CuadroTexto 8">
            <a:extLst>
              <a:ext uri="{FF2B5EF4-FFF2-40B4-BE49-F238E27FC236}">
                <a16:creationId xmlns:a16="http://schemas.microsoft.com/office/drawing/2014/main" id="{0820F9C9-D3B4-47E9-BE57-3E3602D53B93}"/>
              </a:ext>
            </a:extLst>
          </p:cNvPr>
          <p:cNvSpPr txBox="1"/>
          <p:nvPr/>
        </p:nvSpPr>
        <p:spPr>
          <a:xfrm>
            <a:off x="8643289" y="6106333"/>
            <a:ext cx="3548711" cy="523220"/>
          </a:xfrm>
          <a:prstGeom prst="rect">
            <a:avLst/>
          </a:prstGeom>
          <a:noFill/>
        </p:spPr>
        <p:txBody>
          <a:bodyPr wrap="square">
            <a:spAutoFit/>
          </a:bodyPr>
          <a:lstStyle/>
          <a:p>
            <a:r>
              <a:rPr lang="es-CR" sz="1400" dirty="0"/>
              <a:t>Fuente de imagen: Freepng.Mesa de silla.  </a:t>
            </a:r>
            <a:r>
              <a:rPr lang="es-CR" sz="1400" dirty="0">
                <a:hlinkClick r:id="rId5"/>
              </a:rPr>
              <a:t>https://www.freepng.es/png-yhbqrt/</a:t>
            </a:r>
            <a:r>
              <a:rPr lang="es-CR" sz="1400" dirty="0"/>
              <a:t> </a:t>
            </a:r>
          </a:p>
        </p:txBody>
      </p:sp>
    </p:spTree>
    <p:extLst>
      <p:ext uri="{BB962C8B-B14F-4D97-AF65-F5344CB8AC3E}">
        <p14:creationId xmlns:p14="http://schemas.microsoft.com/office/powerpoint/2010/main" val="213091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8" name="Marcador de contenido 2">
            <a:extLst>
              <a:ext uri="{FF2B5EF4-FFF2-40B4-BE49-F238E27FC236}">
                <a16:creationId xmlns:a16="http://schemas.microsoft.com/office/drawing/2014/main" id="{1735E468-972E-4699-8E58-70525C8F593E}"/>
              </a:ext>
            </a:extLst>
          </p:cNvPr>
          <p:cNvSpPr txBox="1">
            <a:spLocks/>
          </p:cNvSpPr>
          <p:nvPr/>
        </p:nvSpPr>
        <p:spPr>
          <a:xfrm>
            <a:off x="487680" y="1869495"/>
            <a:ext cx="6914606" cy="3911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s-ES" sz="2000" b="1" dirty="0">
                <a:latin typeface="Manjari" panose="02000503000000000000"/>
              </a:rPr>
              <a:t>Fowler</a:t>
            </a:r>
          </a:p>
          <a:p>
            <a:pPr>
              <a:lnSpc>
                <a:spcPct val="150000"/>
              </a:lnSpc>
              <a:spcBef>
                <a:spcPts val="0"/>
              </a:spcBef>
            </a:pPr>
            <a:r>
              <a:rPr lang="es-ES" sz="2000" dirty="0">
                <a:latin typeface="Manjari" panose="02000503000000000000"/>
              </a:rPr>
              <a:t>Consiste en permanecer semi acostado, la espalda debe tener una angulación entre </a:t>
            </a:r>
            <a:r>
              <a:rPr lang="es-CR" sz="2000" dirty="0">
                <a:latin typeface="Manjari" panose="02000503000000000000"/>
              </a:rPr>
              <a:t>45° – 60° y los miembros inferiores deben estar estirados con una leve flexión de rodilla. </a:t>
            </a:r>
            <a:r>
              <a:rPr lang="es-ES" sz="2000" dirty="0">
                <a:latin typeface="Manjari" panose="02000503000000000000"/>
              </a:rPr>
              <a:t> </a:t>
            </a:r>
          </a:p>
          <a:p>
            <a:pPr>
              <a:lnSpc>
                <a:spcPct val="150000"/>
              </a:lnSpc>
              <a:spcBef>
                <a:spcPts val="0"/>
              </a:spcBef>
            </a:pPr>
            <a:r>
              <a:rPr lang="es-ES" sz="2000" dirty="0">
                <a:latin typeface="Manjari" panose="02000503000000000000"/>
              </a:rPr>
              <a:t>Esta es una posición que se puede conseguir en camillas o sillones reclinables, también se puede procurar hacer esta posición en una cama o camilla con el uso de apoyos como almohadas. </a:t>
            </a:r>
          </a:p>
          <a:p>
            <a:pPr marL="0" indent="0" algn="l">
              <a:buNone/>
            </a:pPr>
            <a:endParaRPr lang="es-ES" sz="2000" b="1" dirty="0">
              <a:latin typeface="Manjari" panose="02000503000000000000"/>
            </a:endParaRPr>
          </a:p>
        </p:txBody>
      </p:sp>
      <p:sp>
        <p:nvSpPr>
          <p:cNvPr id="7" name="Título 1">
            <a:extLst>
              <a:ext uri="{FF2B5EF4-FFF2-40B4-BE49-F238E27FC236}">
                <a16:creationId xmlns:a16="http://schemas.microsoft.com/office/drawing/2014/main" id="{96BB4989-15C4-4101-A2AB-15FC5C1DD608}"/>
              </a:ext>
            </a:extLst>
          </p:cNvPr>
          <p:cNvSpPr>
            <a:spLocks noGrp="1"/>
          </p:cNvSpPr>
          <p:nvPr>
            <p:ph type="title"/>
          </p:nvPr>
        </p:nvSpPr>
        <p:spPr>
          <a:xfrm>
            <a:off x="562708" y="553429"/>
            <a:ext cx="10515600" cy="925275"/>
          </a:xfrm>
        </p:spPr>
        <p:txBody>
          <a:bodyPr>
            <a:normAutofit/>
          </a:bodyPr>
          <a:lstStyle/>
          <a:p>
            <a:r>
              <a:rPr lang="es-ES" sz="3000" b="1" dirty="0">
                <a:latin typeface="Manjari" panose="02000503000000000000" pitchFamily="2" charset="0"/>
                <a:cs typeface="Manjari" panose="02000503000000000000" pitchFamily="2" charset="0"/>
              </a:rPr>
              <a:t>Higiene postural para la realización de automasaje </a:t>
            </a:r>
            <a:br>
              <a:rPr lang="es-ES" sz="3000" b="1" dirty="0">
                <a:latin typeface="Manjari" panose="02000503000000000000" pitchFamily="2" charset="0"/>
                <a:cs typeface="Manjari" panose="02000503000000000000" pitchFamily="2" charset="0"/>
              </a:rPr>
            </a:br>
            <a:r>
              <a:rPr lang="es-ES" sz="2700" b="1" i="1" dirty="0">
                <a:latin typeface="Manjari" panose="02000503000000000000" pitchFamily="2" charset="0"/>
                <a:cs typeface="Manjari" panose="02000503000000000000" pitchFamily="2" charset="0"/>
              </a:rPr>
              <a:t>Posturas básicas</a:t>
            </a:r>
            <a:endParaRPr lang="es-CR" sz="3000" b="1" dirty="0">
              <a:latin typeface="Manjari" panose="02000503000000000000" pitchFamily="2" charset="0"/>
              <a:cs typeface="Manjari" panose="02000503000000000000" pitchFamily="2" charset="0"/>
            </a:endParaRPr>
          </a:p>
        </p:txBody>
      </p:sp>
      <p:pic>
        <p:nvPicPr>
          <p:cNvPr id="3" name="Imagen 2">
            <a:extLst>
              <a:ext uri="{FF2B5EF4-FFF2-40B4-BE49-F238E27FC236}">
                <a16:creationId xmlns:a16="http://schemas.microsoft.com/office/drawing/2014/main" id="{C6E03311-A424-4F25-9E79-8E1B4F6C0D9D}"/>
              </a:ext>
            </a:extLst>
          </p:cNvPr>
          <p:cNvPicPr>
            <a:picLocks noChangeAspect="1"/>
          </p:cNvPicPr>
          <p:nvPr/>
        </p:nvPicPr>
        <p:blipFill>
          <a:blip r:embed="rId3"/>
          <a:stretch>
            <a:fillRect/>
          </a:stretch>
        </p:blipFill>
        <p:spPr>
          <a:xfrm>
            <a:off x="7507277" y="2554514"/>
            <a:ext cx="4431504" cy="2537036"/>
          </a:xfrm>
          <a:prstGeom prst="rect">
            <a:avLst/>
          </a:prstGeom>
        </p:spPr>
      </p:pic>
      <p:sp>
        <p:nvSpPr>
          <p:cNvPr id="9" name="CuadroTexto 8">
            <a:extLst>
              <a:ext uri="{FF2B5EF4-FFF2-40B4-BE49-F238E27FC236}">
                <a16:creationId xmlns:a16="http://schemas.microsoft.com/office/drawing/2014/main" id="{8676569B-3366-4058-9C93-20AE3D662646}"/>
              </a:ext>
            </a:extLst>
          </p:cNvPr>
          <p:cNvSpPr txBox="1"/>
          <p:nvPr/>
        </p:nvSpPr>
        <p:spPr>
          <a:xfrm>
            <a:off x="7554350" y="5781351"/>
            <a:ext cx="4637649" cy="738664"/>
          </a:xfrm>
          <a:prstGeom prst="rect">
            <a:avLst/>
          </a:prstGeom>
          <a:noFill/>
        </p:spPr>
        <p:txBody>
          <a:bodyPr wrap="square">
            <a:spAutoFit/>
          </a:bodyPr>
          <a:lstStyle/>
          <a:p>
            <a:r>
              <a:rPr lang="es-CR" sz="1400" dirty="0"/>
              <a:t>Fuente de imagen: Ortosureste (s.f). Posición Fowler y Semifowler. </a:t>
            </a:r>
            <a:r>
              <a:rPr lang="es-CR" sz="1400" dirty="0">
                <a:hlinkClick r:id="rId4"/>
              </a:rPr>
              <a:t>https://www.ortosureste.es/posicion-de-fowler-y-semifowler/</a:t>
            </a:r>
            <a:r>
              <a:rPr lang="es-CR" sz="1400" dirty="0"/>
              <a:t> </a:t>
            </a:r>
          </a:p>
        </p:txBody>
      </p:sp>
    </p:spTree>
    <p:extLst>
      <p:ext uri="{BB962C8B-B14F-4D97-AF65-F5344CB8AC3E}">
        <p14:creationId xmlns:p14="http://schemas.microsoft.com/office/powerpoint/2010/main" val="388094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8" name="Marcador de contenido 2">
            <a:extLst>
              <a:ext uri="{FF2B5EF4-FFF2-40B4-BE49-F238E27FC236}">
                <a16:creationId xmlns:a16="http://schemas.microsoft.com/office/drawing/2014/main" id="{1735E468-972E-4699-8E58-70525C8F593E}"/>
              </a:ext>
            </a:extLst>
          </p:cNvPr>
          <p:cNvSpPr txBox="1">
            <a:spLocks/>
          </p:cNvSpPr>
          <p:nvPr/>
        </p:nvSpPr>
        <p:spPr>
          <a:xfrm>
            <a:off x="492370" y="1977890"/>
            <a:ext cx="6863702" cy="3911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s-ES" sz="2000" b="1" dirty="0">
                <a:latin typeface="Manjari" panose="02000503000000000000"/>
              </a:rPr>
              <a:t>Semi fowler</a:t>
            </a:r>
          </a:p>
          <a:p>
            <a:pPr>
              <a:lnSpc>
                <a:spcPct val="150000"/>
              </a:lnSpc>
              <a:spcBef>
                <a:spcPts val="0"/>
              </a:spcBef>
            </a:pPr>
            <a:r>
              <a:rPr lang="es-ES" sz="2000" dirty="0">
                <a:latin typeface="Manjari" panose="02000503000000000000"/>
              </a:rPr>
              <a:t>Consiste en permanecer semi acostado, la espalda debe tener una angulación entre </a:t>
            </a:r>
            <a:r>
              <a:rPr lang="es-CR" sz="2000" dirty="0">
                <a:latin typeface="Manjari" panose="02000503000000000000"/>
              </a:rPr>
              <a:t>30° – 45° y los miembros inferiores deben estar estirados con una leve flexión de rodilla. </a:t>
            </a:r>
            <a:r>
              <a:rPr lang="es-ES" sz="2000" dirty="0">
                <a:latin typeface="Manjari" panose="02000503000000000000"/>
              </a:rPr>
              <a:t> </a:t>
            </a:r>
          </a:p>
          <a:p>
            <a:pPr>
              <a:lnSpc>
                <a:spcPct val="150000"/>
              </a:lnSpc>
              <a:spcBef>
                <a:spcPts val="0"/>
              </a:spcBef>
            </a:pPr>
            <a:r>
              <a:rPr lang="es-ES" sz="2000" dirty="0">
                <a:latin typeface="Manjari" panose="02000503000000000000"/>
              </a:rPr>
              <a:t>Esta es una posición que se puede conseguir en camillas o sillones reclinables, también se puede procurar hacer esta posición en una cama o camilla con el uso de apoyos como almohadas. </a:t>
            </a:r>
          </a:p>
          <a:p>
            <a:pPr marL="0" indent="0">
              <a:lnSpc>
                <a:spcPct val="160000"/>
              </a:lnSpc>
              <a:buNone/>
            </a:pPr>
            <a:endParaRPr lang="es-ES" sz="2000" dirty="0">
              <a:latin typeface="Manjari" panose="02000503000000000000"/>
            </a:endParaRPr>
          </a:p>
          <a:p>
            <a:pPr marL="0" indent="0">
              <a:lnSpc>
                <a:spcPct val="160000"/>
              </a:lnSpc>
              <a:buNone/>
            </a:pPr>
            <a:r>
              <a:rPr lang="es-ES" sz="2000" b="1" dirty="0">
                <a:latin typeface="Manjari" panose="02000503000000000000"/>
              </a:rPr>
              <a:t> </a:t>
            </a:r>
          </a:p>
        </p:txBody>
      </p:sp>
      <p:sp>
        <p:nvSpPr>
          <p:cNvPr id="7" name="Título 1">
            <a:extLst>
              <a:ext uri="{FF2B5EF4-FFF2-40B4-BE49-F238E27FC236}">
                <a16:creationId xmlns:a16="http://schemas.microsoft.com/office/drawing/2014/main" id="{96BB4989-15C4-4101-A2AB-15FC5C1DD608}"/>
              </a:ext>
            </a:extLst>
          </p:cNvPr>
          <p:cNvSpPr>
            <a:spLocks noGrp="1"/>
          </p:cNvSpPr>
          <p:nvPr>
            <p:ph type="title"/>
          </p:nvPr>
        </p:nvSpPr>
        <p:spPr>
          <a:xfrm>
            <a:off x="562708" y="553429"/>
            <a:ext cx="10515600" cy="752867"/>
          </a:xfrm>
        </p:spPr>
        <p:txBody>
          <a:bodyPr>
            <a:normAutofit fontScale="90000"/>
          </a:bodyPr>
          <a:lstStyle/>
          <a:p>
            <a:r>
              <a:rPr lang="es-ES" sz="3000" b="1" dirty="0">
                <a:latin typeface="Manjari" panose="02000503000000000000" pitchFamily="2" charset="0"/>
                <a:cs typeface="Manjari" panose="02000503000000000000" pitchFamily="2" charset="0"/>
              </a:rPr>
              <a:t>Higiene postural para la realización de automasaje </a:t>
            </a:r>
            <a:br>
              <a:rPr lang="es-ES" sz="3000" b="1" dirty="0">
                <a:latin typeface="Manjari" panose="02000503000000000000" pitchFamily="2" charset="0"/>
                <a:cs typeface="Manjari" panose="02000503000000000000" pitchFamily="2" charset="0"/>
              </a:rPr>
            </a:br>
            <a:r>
              <a:rPr lang="es-ES" sz="2700" b="1" i="1" dirty="0">
                <a:latin typeface="Manjari" panose="02000503000000000000" pitchFamily="2" charset="0"/>
                <a:cs typeface="Manjari" panose="02000503000000000000" pitchFamily="2" charset="0"/>
              </a:rPr>
              <a:t>Posturas básicas</a:t>
            </a:r>
            <a:endParaRPr lang="es-CR" sz="3000" b="1" dirty="0">
              <a:latin typeface="Manjari" panose="02000503000000000000" pitchFamily="2" charset="0"/>
              <a:cs typeface="Manjari" panose="02000503000000000000" pitchFamily="2" charset="0"/>
            </a:endParaRPr>
          </a:p>
        </p:txBody>
      </p:sp>
      <p:sp>
        <p:nvSpPr>
          <p:cNvPr id="9" name="CuadroTexto 8">
            <a:extLst>
              <a:ext uri="{FF2B5EF4-FFF2-40B4-BE49-F238E27FC236}">
                <a16:creationId xmlns:a16="http://schemas.microsoft.com/office/drawing/2014/main" id="{8676569B-3366-4058-9C93-20AE3D662646}"/>
              </a:ext>
            </a:extLst>
          </p:cNvPr>
          <p:cNvSpPr txBox="1"/>
          <p:nvPr/>
        </p:nvSpPr>
        <p:spPr>
          <a:xfrm>
            <a:off x="7954992" y="5137117"/>
            <a:ext cx="4348217" cy="738664"/>
          </a:xfrm>
          <a:prstGeom prst="rect">
            <a:avLst/>
          </a:prstGeom>
          <a:noFill/>
        </p:spPr>
        <p:txBody>
          <a:bodyPr wrap="square">
            <a:spAutoFit/>
          </a:bodyPr>
          <a:lstStyle/>
          <a:p>
            <a:r>
              <a:rPr lang="es-CR" sz="1400" dirty="0"/>
              <a:t>Fuente de imagen : Ortosureste (s.f). Posición Fowler y Semifowler. </a:t>
            </a:r>
            <a:r>
              <a:rPr lang="es-CR" sz="1400" dirty="0">
                <a:hlinkClick r:id="rId3"/>
              </a:rPr>
              <a:t>https://www.ortosureste.es/posicion-de-fowler-y-semifowler/</a:t>
            </a:r>
            <a:r>
              <a:rPr lang="es-CR" sz="1400" dirty="0"/>
              <a:t> </a:t>
            </a:r>
          </a:p>
        </p:txBody>
      </p:sp>
      <p:pic>
        <p:nvPicPr>
          <p:cNvPr id="2" name="Imagen 1">
            <a:extLst>
              <a:ext uri="{FF2B5EF4-FFF2-40B4-BE49-F238E27FC236}">
                <a16:creationId xmlns:a16="http://schemas.microsoft.com/office/drawing/2014/main" id="{7A5FCEBD-7876-4ACD-BD26-5FC284A7B344}"/>
              </a:ext>
            </a:extLst>
          </p:cNvPr>
          <p:cNvPicPr>
            <a:picLocks noChangeAspect="1"/>
          </p:cNvPicPr>
          <p:nvPr/>
        </p:nvPicPr>
        <p:blipFill>
          <a:blip r:embed="rId4"/>
          <a:stretch>
            <a:fillRect/>
          </a:stretch>
        </p:blipFill>
        <p:spPr>
          <a:xfrm>
            <a:off x="7632766" y="2815771"/>
            <a:ext cx="4348217" cy="2163238"/>
          </a:xfrm>
          <a:prstGeom prst="rect">
            <a:avLst/>
          </a:prstGeom>
        </p:spPr>
      </p:pic>
    </p:spTree>
    <p:extLst>
      <p:ext uri="{BB962C8B-B14F-4D97-AF65-F5344CB8AC3E}">
        <p14:creationId xmlns:p14="http://schemas.microsoft.com/office/powerpoint/2010/main" val="402400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Título 1"/>
          <p:cNvSpPr txBox="1">
            <a:spLocks noGrp="1"/>
          </p:cNvSpPr>
          <p:nvPr>
            <p:ph type="ctrTitle"/>
          </p:nvPr>
        </p:nvSpPr>
        <p:spPr>
          <a:xfrm>
            <a:off x="1524000" y="723424"/>
            <a:ext cx="9144000" cy="1353552"/>
          </a:xfrm>
          <a:prstGeom prst="rect">
            <a:avLst/>
          </a:prstGeom>
        </p:spPr>
        <p:txBody>
          <a:bodyPr>
            <a:normAutofit/>
          </a:bodyPr>
          <a:lstStyle/>
          <a:p>
            <a:r>
              <a:rPr lang="es-CR" dirty="0">
                <a:latin typeface="Manjari"/>
              </a:rPr>
              <a:t>Higiene postural</a:t>
            </a:r>
            <a:endParaRPr dirty="0">
              <a:latin typeface="Manjari"/>
            </a:endParaRPr>
          </a:p>
        </p:txBody>
      </p:sp>
      <p:sp>
        <p:nvSpPr>
          <p:cNvPr id="113" name="Subtítulo 2"/>
          <p:cNvSpPr txBox="1">
            <a:spLocks noGrp="1"/>
          </p:cNvSpPr>
          <p:nvPr>
            <p:ph type="subTitle" sz="quarter" idx="1"/>
          </p:nvPr>
        </p:nvSpPr>
        <p:spPr>
          <a:xfrm>
            <a:off x="0" y="2644723"/>
            <a:ext cx="12192000" cy="2532185"/>
          </a:xfrm>
          <a:prstGeom prst="rect">
            <a:avLst/>
          </a:prstGeom>
          <a:solidFill>
            <a:schemeClr val="bg1"/>
          </a:solidFill>
        </p:spPr>
        <p:txBody>
          <a:bodyPr>
            <a:normAutofit fontScale="92500" lnSpcReduction="20000"/>
          </a:bodyPr>
          <a:lstStyle/>
          <a:p>
            <a:pPr lvl="2" algn="l"/>
            <a:r>
              <a:rPr lang="es-CR" dirty="0">
                <a:latin typeface="Manjari"/>
              </a:rPr>
              <a:t>Concepto</a:t>
            </a:r>
          </a:p>
          <a:p>
            <a:pPr lvl="2" algn="l"/>
            <a:r>
              <a:rPr lang="es-CR" dirty="0">
                <a:latin typeface="Manjari"/>
              </a:rPr>
              <a:t>Importancia</a:t>
            </a:r>
          </a:p>
          <a:p>
            <a:pPr lvl="2" algn="l"/>
            <a:r>
              <a:rPr lang="es-CR" dirty="0">
                <a:latin typeface="Manjari"/>
              </a:rPr>
              <a:t>Principios </a:t>
            </a:r>
          </a:p>
          <a:p>
            <a:pPr lvl="2" algn="l"/>
            <a:r>
              <a:rPr lang="es-CR" dirty="0">
                <a:latin typeface="Manjari"/>
              </a:rPr>
              <a:t>Ejemplos de higiene postural en la vida cotidiana</a:t>
            </a:r>
          </a:p>
          <a:p>
            <a:pPr lvl="2" algn="l"/>
            <a:r>
              <a:rPr lang="es-CR" dirty="0">
                <a:latin typeface="Manjari"/>
              </a:rPr>
              <a:t>Higiene postural para automasaje relajante </a:t>
            </a:r>
          </a:p>
          <a:p>
            <a:pPr marL="898525" lvl="2" indent="0" algn="l"/>
            <a:r>
              <a:rPr lang="es-CR" b="1" dirty="0">
                <a:latin typeface="Manjari"/>
              </a:rPr>
              <a:t>Nota: este tema se ha subdividido en 3 recursos con el objetivo de que cada uno sea fácil de descargar y visualizar, para el estudio correcto, siga el orden en la numeración.   </a:t>
            </a:r>
          </a:p>
          <a:p>
            <a:endParaRPr dirty="0"/>
          </a:p>
        </p:txBody>
      </p:sp>
    </p:spTree>
    <p:extLst>
      <p:ext uri="{BB962C8B-B14F-4D97-AF65-F5344CB8AC3E}">
        <p14:creationId xmlns:p14="http://schemas.microsoft.com/office/powerpoint/2010/main" val="11669494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8" name="Marcador de contenido 2">
            <a:extLst>
              <a:ext uri="{FF2B5EF4-FFF2-40B4-BE49-F238E27FC236}">
                <a16:creationId xmlns:a16="http://schemas.microsoft.com/office/drawing/2014/main" id="{1735E468-972E-4699-8E58-70525C8F593E}"/>
              </a:ext>
            </a:extLst>
          </p:cNvPr>
          <p:cNvSpPr txBox="1">
            <a:spLocks/>
          </p:cNvSpPr>
          <p:nvPr/>
        </p:nvSpPr>
        <p:spPr>
          <a:xfrm>
            <a:off x="562708" y="1232661"/>
            <a:ext cx="8102990" cy="5477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endParaRPr lang="es-ES" sz="2000" b="1" dirty="0">
              <a:latin typeface="Manjari" panose="02000503000000000000"/>
            </a:endParaRPr>
          </a:p>
          <a:p>
            <a:pPr marL="0" indent="0">
              <a:lnSpc>
                <a:spcPct val="150000"/>
              </a:lnSpc>
              <a:spcBef>
                <a:spcPts val="0"/>
              </a:spcBef>
              <a:buNone/>
            </a:pPr>
            <a:r>
              <a:rPr lang="es-ES" sz="2000" b="1" dirty="0">
                <a:latin typeface="Manjari" panose="02000503000000000000"/>
              </a:rPr>
              <a:t>Bipedestación. </a:t>
            </a:r>
          </a:p>
          <a:p>
            <a:pPr>
              <a:lnSpc>
                <a:spcPct val="150000"/>
              </a:lnSpc>
              <a:spcBef>
                <a:spcPts val="0"/>
              </a:spcBef>
            </a:pPr>
            <a:r>
              <a:rPr lang="es-MX" sz="2000" b="0" i="0" dirty="0">
                <a:solidFill>
                  <a:srgbClr val="010101"/>
                </a:solidFill>
                <a:effectLst/>
                <a:latin typeface="Manjari" panose="02000503000000000000"/>
              </a:rPr>
              <a:t>Esta posición consiste en permanecer de pie, se debe mantener la cabeza erecta con las barbilla un poco hacia dentro, mantener más o menos en la misma línea las orejas con tus hombros (hombros hacia atrás), las rodillas estiradas y la espalda recta. </a:t>
            </a:r>
          </a:p>
          <a:p>
            <a:pPr>
              <a:lnSpc>
                <a:spcPct val="150000"/>
              </a:lnSpc>
              <a:spcBef>
                <a:spcPts val="0"/>
              </a:spcBef>
            </a:pPr>
            <a:r>
              <a:rPr lang="es-MX" sz="2000" dirty="0">
                <a:solidFill>
                  <a:srgbClr val="010101"/>
                </a:solidFill>
                <a:latin typeface="Manjari" panose="02000503000000000000"/>
              </a:rPr>
              <a:t>Se debe c</a:t>
            </a:r>
            <a:r>
              <a:rPr lang="es-MX" sz="2000" b="0" i="0" dirty="0">
                <a:solidFill>
                  <a:srgbClr val="010101"/>
                </a:solidFill>
                <a:effectLst/>
                <a:latin typeface="Manjari" panose="02000503000000000000"/>
              </a:rPr>
              <a:t>ontrae ligeramente los músculos abdominales e intentar no rotar la cadera  hacia atrás. Se deben mantener los pies en apoyo con el piso, tratando de distribuir el peso del cuerpo sobre la parte anterior de los pies y no solo sobre el talón (mantener los pies más o menos con el ancho de tus hombros).</a:t>
            </a:r>
          </a:p>
        </p:txBody>
      </p:sp>
      <p:sp>
        <p:nvSpPr>
          <p:cNvPr id="7" name="Título 1">
            <a:extLst>
              <a:ext uri="{FF2B5EF4-FFF2-40B4-BE49-F238E27FC236}">
                <a16:creationId xmlns:a16="http://schemas.microsoft.com/office/drawing/2014/main" id="{96BB4989-15C4-4101-A2AB-15FC5C1DD608}"/>
              </a:ext>
            </a:extLst>
          </p:cNvPr>
          <p:cNvSpPr>
            <a:spLocks noGrp="1"/>
          </p:cNvSpPr>
          <p:nvPr>
            <p:ph type="title"/>
          </p:nvPr>
        </p:nvSpPr>
        <p:spPr>
          <a:xfrm>
            <a:off x="562708" y="377839"/>
            <a:ext cx="10515600" cy="752867"/>
          </a:xfrm>
        </p:spPr>
        <p:txBody>
          <a:bodyPr>
            <a:normAutofit fontScale="90000"/>
          </a:bodyPr>
          <a:lstStyle/>
          <a:p>
            <a:r>
              <a:rPr lang="es-ES" sz="3000" b="1" dirty="0">
                <a:latin typeface="Manjari" panose="02000503000000000000" pitchFamily="2" charset="0"/>
                <a:cs typeface="Manjari" panose="02000503000000000000" pitchFamily="2" charset="0"/>
              </a:rPr>
              <a:t>Higiene postural para la realización de automasaje </a:t>
            </a:r>
            <a:br>
              <a:rPr lang="es-ES" sz="3000" b="1" dirty="0">
                <a:latin typeface="Manjari" panose="02000503000000000000" pitchFamily="2" charset="0"/>
                <a:cs typeface="Manjari" panose="02000503000000000000" pitchFamily="2" charset="0"/>
              </a:rPr>
            </a:br>
            <a:r>
              <a:rPr lang="es-ES" sz="2700" b="1" i="1" dirty="0">
                <a:latin typeface="Manjari" panose="02000503000000000000" pitchFamily="2" charset="0"/>
                <a:cs typeface="Manjari" panose="02000503000000000000" pitchFamily="2" charset="0"/>
              </a:rPr>
              <a:t>Posturas básicas</a:t>
            </a:r>
            <a:endParaRPr lang="es-CR" sz="3000" b="1" dirty="0">
              <a:latin typeface="Manjari" panose="02000503000000000000" pitchFamily="2" charset="0"/>
              <a:cs typeface="Manjari" panose="02000503000000000000" pitchFamily="2" charset="0"/>
            </a:endParaRPr>
          </a:p>
        </p:txBody>
      </p:sp>
      <p:pic>
        <p:nvPicPr>
          <p:cNvPr id="5" name="Imagen 4">
            <a:extLst>
              <a:ext uri="{FF2B5EF4-FFF2-40B4-BE49-F238E27FC236}">
                <a16:creationId xmlns:a16="http://schemas.microsoft.com/office/drawing/2014/main" id="{F936E755-AFA8-4336-B868-67F95B632D7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6297" r="10607"/>
          <a:stretch/>
        </p:blipFill>
        <p:spPr>
          <a:xfrm>
            <a:off x="8625682" y="1355292"/>
            <a:ext cx="3478236" cy="3085575"/>
          </a:xfrm>
          <a:prstGeom prst="rect">
            <a:avLst/>
          </a:prstGeom>
        </p:spPr>
      </p:pic>
      <p:sp>
        <p:nvSpPr>
          <p:cNvPr id="10" name="CuadroTexto 9">
            <a:extLst>
              <a:ext uri="{FF2B5EF4-FFF2-40B4-BE49-F238E27FC236}">
                <a16:creationId xmlns:a16="http://schemas.microsoft.com/office/drawing/2014/main" id="{A72174B7-DB38-46A3-A6B7-4FF7BC981A8F}"/>
              </a:ext>
            </a:extLst>
          </p:cNvPr>
          <p:cNvSpPr txBox="1"/>
          <p:nvPr/>
        </p:nvSpPr>
        <p:spPr>
          <a:xfrm>
            <a:off x="9220040" y="4440867"/>
            <a:ext cx="2883878" cy="954107"/>
          </a:xfrm>
          <a:prstGeom prst="rect">
            <a:avLst/>
          </a:prstGeom>
          <a:noFill/>
        </p:spPr>
        <p:txBody>
          <a:bodyPr wrap="square">
            <a:spAutoFit/>
          </a:bodyPr>
          <a:lstStyle/>
          <a:p>
            <a:r>
              <a:rPr lang="es-CR" sz="1400" dirty="0"/>
              <a:t>Fuente de imagen : Depositphotos. De pie. </a:t>
            </a:r>
            <a:r>
              <a:rPr lang="es-CR" sz="1400" dirty="0">
                <a:hlinkClick r:id="rId5"/>
              </a:rPr>
              <a:t>https://sp.depositphotos.com/vector-images/postura-de-pie.html</a:t>
            </a:r>
            <a:r>
              <a:rPr lang="es-CR" sz="1400" dirty="0"/>
              <a:t> </a:t>
            </a:r>
          </a:p>
        </p:txBody>
      </p:sp>
    </p:spTree>
    <p:extLst>
      <p:ext uri="{BB962C8B-B14F-4D97-AF65-F5344CB8AC3E}">
        <p14:creationId xmlns:p14="http://schemas.microsoft.com/office/powerpoint/2010/main" val="88552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BB0847A-59FD-46C7-A7D8-FBC1D9A421C6}"/>
              </a:ext>
            </a:extLst>
          </p:cNvPr>
          <p:cNvPicPr>
            <a:picLocks noChangeAspect="1"/>
          </p:cNvPicPr>
          <p:nvPr/>
        </p:nvPicPr>
        <p:blipFill rotWithShape="1">
          <a:blip r:embed="rId2"/>
          <a:srcRect l="17816" r="20523"/>
          <a:stretch/>
        </p:blipFill>
        <p:spPr>
          <a:xfrm>
            <a:off x="7480336" y="2291069"/>
            <a:ext cx="4698610" cy="2543175"/>
          </a:xfrm>
          <a:prstGeom prst="rect">
            <a:avLst/>
          </a:prstGeom>
        </p:spPr>
      </p:pic>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8" name="Marcador de contenido 2">
            <a:extLst>
              <a:ext uri="{FF2B5EF4-FFF2-40B4-BE49-F238E27FC236}">
                <a16:creationId xmlns:a16="http://schemas.microsoft.com/office/drawing/2014/main" id="{1735E468-972E-4699-8E58-70525C8F593E}"/>
              </a:ext>
            </a:extLst>
          </p:cNvPr>
          <p:cNvSpPr txBox="1">
            <a:spLocks/>
          </p:cNvSpPr>
          <p:nvPr/>
        </p:nvSpPr>
        <p:spPr>
          <a:xfrm>
            <a:off x="562708" y="1855368"/>
            <a:ext cx="6850966" cy="3911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s-ES" sz="2000" b="1" dirty="0">
                <a:latin typeface="Manjari" panose="02000503000000000000"/>
              </a:rPr>
              <a:t>Decúbito supino.  </a:t>
            </a:r>
          </a:p>
          <a:p>
            <a:pPr>
              <a:lnSpc>
                <a:spcPct val="150000"/>
              </a:lnSpc>
              <a:spcBef>
                <a:spcPts val="0"/>
              </a:spcBef>
            </a:pPr>
            <a:r>
              <a:rPr lang="es-ES" sz="2000" dirty="0">
                <a:latin typeface="Manjari" panose="02000503000000000000"/>
              </a:rPr>
              <a:t>Esta posición consiste en permanecer acostado boja arriba. </a:t>
            </a:r>
            <a:br>
              <a:rPr lang="es-ES" sz="2000" dirty="0">
                <a:latin typeface="Manjari" panose="02000503000000000000"/>
              </a:rPr>
            </a:br>
            <a:r>
              <a:rPr lang="es-ES" sz="2000" dirty="0">
                <a:latin typeface="Manjari" panose="02000503000000000000"/>
              </a:rPr>
              <a:t>Para mantener la espalda recta en esta posición se debe utilizar un apoyo para la cabeza, el ancho de este apoyo debe ser de aproximadamente la medida entre mis hombros y mi oreja. </a:t>
            </a:r>
          </a:p>
          <a:p>
            <a:pPr>
              <a:lnSpc>
                <a:spcPct val="150000"/>
              </a:lnSpc>
              <a:spcBef>
                <a:spcPts val="0"/>
              </a:spcBef>
            </a:pPr>
            <a:r>
              <a:rPr lang="es-ES" sz="2000" dirty="0">
                <a:latin typeface="Manjari" panose="02000503000000000000"/>
              </a:rPr>
              <a:t>Se utiliza otro apoyo en la zona poplítea que provea de una ligera flexión en piernas, y un último apoyo en los talones para evitar la presión sobre estos. </a:t>
            </a:r>
            <a:endParaRPr lang="es-ES" sz="2000" dirty="0">
              <a:latin typeface="Montserrat Medium" panose="00000600000000000000" pitchFamily="2" charset="0"/>
            </a:endParaRPr>
          </a:p>
        </p:txBody>
      </p:sp>
      <p:sp>
        <p:nvSpPr>
          <p:cNvPr id="7" name="Título 1">
            <a:extLst>
              <a:ext uri="{FF2B5EF4-FFF2-40B4-BE49-F238E27FC236}">
                <a16:creationId xmlns:a16="http://schemas.microsoft.com/office/drawing/2014/main" id="{96BB4989-15C4-4101-A2AB-15FC5C1DD608}"/>
              </a:ext>
            </a:extLst>
          </p:cNvPr>
          <p:cNvSpPr>
            <a:spLocks noGrp="1"/>
          </p:cNvSpPr>
          <p:nvPr>
            <p:ph type="title"/>
          </p:nvPr>
        </p:nvSpPr>
        <p:spPr>
          <a:xfrm>
            <a:off x="562708" y="553429"/>
            <a:ext cx="10515600" cy="752867"/>
          </a:xfrm>
        </p:spPr>
        <p:txBody>
          <a:bodyPr>
            <a:normAutofit fontScale="90000"/>
          </a:bodyPr>
          <a:lstStyle/>
          <a:p>
            <a:r>
              <a:rPr lang="es-ES" sz="3000" b="1" dirty="0">
                <a:latin typeface="Manjari" panose="02000503000000000000" pitchFamily="2" charset="0"/>
                <a:cs typeface="Manjari" panose="02000503000000000000" pitchFamily="2" charset="0"/>
              </a:rPr>
              <a:t>Higiene postural para la realización de automasaje </a:t>
            </a:r>
            <a:br>
              <a:rPr lang="es-ES" sz="3000" b="1" dirty="0">
                <a:latin typeface="Manjari" panose="02000503000000000000" pitchFamily="2" charset="0"/>
                <a:cs typeface="Manjari" panose="02000503000000000000" pitchFamily="2" charset="0"/>
              </a:rPr>
            </a:br>
            <a:r>
              <a:rPr lang="es-ES" sz="2700" b="1" i="1" dirty="0">
                <a:latin typeface="Manjari" panose="02000503000000000000" pitchFamily="2" charset="0"/>
                <a:cs typeface="Manjari" panose="02000503000000000000" pitchFamily="2" charset="0"/>
              </a:rPr>
              <a:t>Posturas básicas</a:t>
            </a:r>
            <a:endParaRPr lang="es-CR" sz="3000" b="1" dirty="0">
              <a:latin typeface="Manjari" panose="02000503000000000000" pitchFamily="2" charset="0"/>
              <a:cs typeface="Manjari" panose="02000503000000000000" pitchFamily="2" charset="0"/>
            </a:endParaRPr>
          </a:p>
        </p:txBody>
      </p:sp>
      <p:sp>
        <p:nvSpPr>
          <p:cNvPr id="9" name="CuadroTexto 8">
            <a:extLst>
              <a:ext uri="{FF2B5EF4-FFF2-40B4-BE49-F238E27FC236}">
                <a16:creationId xmlns:a16="http://schemas.microsoft.com/office/drawing/2014/main" id="{1DEC806E-896D-49A3-B926-34558A491F08}"/>
              </a:ext>
            </a:extLst>
          </p:cNvPr>
          <p:cNvSpPr txBox="1"/>
          <p:nvPr/>
        </p:nvSpPr>
        <p:spPr>
          <a:xfrm>
            <a:off x="7924055" y="3984358"/>
            <a:ext cx="4008120" cy="1169551"/>
          </a:xfrm>
          <a:prstGeom prst="rect">
            <a:avLst/>
          </a:prstGeom>
          <a:noFill/>
        </p:spPr>
        <p:txBody>
          <a:bodyPr wrap="square">
            <a:spAutoFit/>
          </a:bodyPr>
          <a:lstStyle/>
          <a:p>
            <a:r>
              <a:rPr lang="es-CR" sz="1400" dirty="0"/>
              <a:t>Fuente de imagen : Medio ambiente y naturaleza. (2018).</a:t>
            </a:r>
            <a:r>
              <a:rPr lang="es-MX" sz="1400" dirty="0"/>
              <a:t> Aprende qué es decúbito supino, decúbito lateral, decúbito prono y posición de Fowler.</a:t>
            </a:r>
            <a:r>
              <a:rPr lang="es-CR" sz="1400" dirty="0"/>
              <a:t> </a:t>
            </a:r>
            <a:r>
              <a:rPr lang="es-CR" sz="1400" dirty="0">
                <a:hlinkClick r:id="rId4"/>
              </a:rPr>
              <a:t>https://medioambienteynaturaleza.com/decubito-supino-lateral-prono-postura-fowler/</a:t>
            </a:r>
            <a:r>
              <a:rPr lang="es-CR" sz="1400" dirty="0"/>
              <a:t> </a:t>
            </a:r>
          </a:p>
        </p:txBody>
      </p:sp>
    </p:spTree>
    <p:extLst>
      <p:ext uri="{BB962C8B-B14F-4D97-AF65-F5344CB8AC3E}">
        <p14:creationId xmlns:p14="http://schemas.microsoft.com/office/powerpoint/2010/main" val="353834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537EFEE5-6DB7-4816-A57A-B0E150E62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641" y="0"/>
            <a:ext cx="2362359" cy="1306296"/>
          </a:xfrm>
          <a:prstGeom prst="rect">
            <a:avLst/>
          </a:prstGeom>
        </p:spPr>
      </p:pic>
      <p:sp>
        <p:nvSpPr>
          <p:cNvPr id="8" name="Marcador de contenido 2">
            <a:extLst>
              <a:ext uri="{FF2B5EF4-FFF2-40B4-BE49-F238E27FC236}">
                <a16:creationId xmlns:a16="http://schemas.microsoft.com/office/drawing/2014/main" id="{1735E468-972E-4699-8E58-70525C8F593E}"/>
              </a:ext>
            </a:extLst>
          </p:cNvPr>
          <p:cNvSpPr txBox="1">
            <a:spLocks/>
          </p:cNvSpPr>
          <p:nvPr/>
        </p:nvSpPr>
        <p:spPr>
          <a:xfrm>
            <a:off x="386275" y="1621254"/>
            <a:ext cx="7439305" cy="3911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s-ES" sz="2000" b="1" dirty="0">
                <a:latin typeface="Manjari" panose="02000503000000000000"/>
              </a:rPr>
              <a:t>Decúbito lateral.  </a:t>
            </a:r>
          </a:p>
          <a:p>
            <a:pPr>
              <a:lnSpc>
                <a:spcPct val="150000"/>
              </a:lnSpc>
              <a:spcBef>
                <a:spcPts val="0"/>
              </a:spcBef>
            </a:pPr>
            <a:r>
              <a:rPr lang="es-ES" sz="2000" dirty="0">
                <a:latin typeface="Manjari" panose="02000503000000000000"/>
              </a:rPr>
              <a:t>Esta posición consiste en permanecer acostado de medio lado. </a:t>
            </a:r>
            <a:br>
              <a:rPr lang="es-ES" sz="2000" dirty="0">
                <a:latin typeface="Manjari" panose="02000503000000000000"/>
              </a:rPr>
            </a:br>
            <a:r>
              <a:rPr lang="es-ES" sz="2000" dirty="0">
                <a:latin typeface="Manjari" panose="02000503000000000000"/>
              </a:rPr>
              <a:t>Para mantener la espalda recta en esta posición se debe utilizar un apoyo para la cabeza, el ancho de este apoyo debe ser de aproximadamente la medida entre mis hombros y mi oreja. </a:t>
            </a:r>
          </a:p>
          <a:p>
            <a:pPr>
              <a:lnSpc>
                <a:spcPct val="150000"/>
              </a:lnSpc>
              <a:spcBef>
                <a:spcPts val="0"/>
              </a:spcBef>
            </a:pPr>
            <a:r>
              <a:rPr lang="es-ES" sz="2000" dirty="0">
                <a:latin typeface="Manjari" panose="02000503000000000000"/>
              </a:rPr>
              <a:t>El miembro superior en contacto con la superficie debe mantener se estirado, el otro debe flexionarse (se coloca un apoyo debajo de la rodilla y tobillo). </a:t>
            </a:r>
          </a:p>
          <a:p>
            <a:pPr>
              <a:lnSpc>
                <a:spcPct val="150000"/>
              </a:lnSpc>
              <a:spcBef>
                <a:spcPts val="0"/>
              </a:spcBef>
            </a:pPr>
            <a:r>
              <a:rPr lang="es-ES" sz="2000" dirty="0">
                <a:latin typeface="Manjari" panose="02000503000000000000"/>
              </a:rPr>
              <a:t>Colocar otro apoyo delante del abdomen para reposar el miembro superior (codo flexionado en ángulo recto. </a:t>
            </a:r>
            <a:endParaRPr lang="es-ES" sz="2000" dirty="0">
              <a:latin typeface="Montserrat Medium" panose="00000600000000000000" pitchFamily="2" charset="0"/>
            </a:endParaRPr>
          </a:p>
        </p:txBody>
      </p:sp>
      <p:sp>
        <p:nvSpPr>
          <p:cNvPr id="7" name="Título 1">
            <a:extLst>
              <a:ext uri="{FF2B5EF4-FFF2-40B4-BE49-F238E27FC236}">
                <a16:creationId xmlns:a16="http://schemas.microsoft.com/office/drawing/2014/main" id="{96BB4989-15C4-4101-A2AB-15FC5C1DD608}"/>
              </a:ext>
            </a:extLst>
          </p:cNvPr>
          <p:cNvSpPr>
            <a:spLocks noGrp="1"/>
          </p:cNvSpPr>
          <p:nvPr>
            <p:ph type="title"/>
          </p:nvPr>
        </p:nvSpPr>
        <p:spPr>
          <a:xfrm>
            <a:off x="562708" y="346069"/>
            <a:ext cx="10515600" cy="752867"/>
          </a:xfrm>
        </p:spPr>
        <p:txBody>
          <a:bodyPr>
            <a:normAutofit fontScale="90000"/>
          </a:bodyPr>
          <a:lstStyle/>
          <a:p>
            <a:r>
              <a:rPr lang="es-ES" sz="3000" b="1" dirty="0">
                <a:latin typeface="Manjari" panose="02000503000000000000" pitchFamily="2" charset="0"/>
                <a:cs typeface="Manjari" panose="02000503000000000000" pitchFamily="2" charset="0"/>
              </a:rPr>
              <a:t>Higiene postural para la realización de automasaje </a:t>
            </a:r>
            <a:br>
              <a:rPr lang="es-ES" sz="3000" b="1" dirty="0">
                <a:latin typeface="Manjari" panose="02000503000000000000" pitchFamily="2" charset="0"/>
                <a:cs typeface="Manjari" panose="02000503000000000000" pitchFamily="2" charset="0"/>
              </a:rPr>
            </a:br>
            <a:r>
              <a:rPr lang="es-ES" sz="2700" b="1" i="1" dirty="0">
                <a:latin typeface="Manjari" panose="02000503000000000000" pitchFamily="2" charset="0"/>
                <a:cs typeface="Manjari" panose="02000503000000000000" pitchFamily="2" charset="0"/>
              </a:rPr>
              <a:t>Posturas básicas</a:t>
            </a:r>
            <a:endParaRPr lang="es-CR" sz="3000" b="1" dirty="0">
              <a:latin typeface="Manjari" panose="02000503000000000000" pitchFamily="2" charset="0"/>
              <a:cs typeface="Manjari" panose="02000503000000000000" pitchFamily="2" charset="0"/>
            </a:endParaRPr>
          </a:p>
        </p:txBody>
      </p:sp>
      <p:sp>
        <p:nvSpPr>
          <p:cNvPr id="9" name="CuadroTexto 8">
            <a:extLst>
              <a:ext uri="{FF2B5EF4-FFF2-40B4-BE49-F238E27FC236}">
                <a16:creationId xmlns:a16="http://schemas.microsoft.com/office/drawing/2014/main" id="{1DEC806E-896D-49A3-B926-34558A491F08}"/>
              </a:ext>
            </a:extLst>
          </p:cNvPr>
          <p:cNvSpPr txBox="1"/>
          <p:nvPr/>
        </p:nvSpPr>
        <p:spPr>
          <a:xfrm>
            <a:off x="8002013" y="4349034"/>
            <a:ext cx="4008120" cy="1169551"/>
          </a:xfrm>
          <a:prstGeom prst="rect">
            <a:avLst/>
          </a:prstGeom>
          <a:noFill/>
        </p:spPr>
        <p:txBody>
          <a:bodyPr wrap="square">
            <a:spAutoFit/>
          </a:bodyPr>
          <a:lstStyle/>
          <a:p>
            <a:r>
              <a:rPr lang="es-CR" sz="1400" dirty="0"/>
              <a:t>Fuente de imagen : Medio ambiente y naturaleza. (2018).</a:t>
            </a:r>
            <a:r>
              <a:rPr lang="es-MX" sz="1400" dirty="0"/>
              <a:t> Aprende qué es decúbito supino, decúbito lateral, decúbito prono y posición de Fowler.</a:t>
            </a:r>
            <a:r>
              <a:rPr lang="es-CR" sz="1400" dirty="0"/>
              <a:t> </a:t>
            </a:r>
            <a:r>
              <a:rPr lang="es-CR" sz="1400" dirty="0">
                <a:hlinkClick r:id="rId3"/>
              </a:rPr>
              <a:t>https://medioambienteynaturaleza.com/decubito-supino-lateral-prono-postura-fowler/</a:t>
            </a:r>
            <a:r>
              <a:rPr lang="es-CR" sz="1400" dirty="0"/>
              <a:t> </a:t>
            </a:r>
          </a:p>
        </p:txBody>
      </p:sp>
      <p:pic>
        <p:nvPicPr>
          <p:cNvPr id="10" name="Picture 2" descr="decubito lateral">
            <a:extLst>
              <a:ext uri="{FF2B5EF4-FFF2-40B4-BE49-F238E27FC236}">
                <a16:creationId xmlns:a16="http://schemas.microsoft.com/office/drawing/2014/main" id="{AF0A03E4-2B1C-4254-B105-E83F8B18A0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01" r="21168"/>
          <a:stretch/>
        </p:blipFill>
        <p:spPr bwMode="auto">
          <a:xfrm>
            <a:off x="7649148" y="1805859"/>
            <a:ext cx="436098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591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9" name="Marcador de contenido 2">
            <a:extLst>
              <a:ext uri="{FF2B5EF4-FFF2-40B4-BE49-F238E27FC236}">
                <a16:creationId xmlns:a16="http://schemas.microsoft.com/office/drawing/2014/main" id="{F9657239-2D79-4C62-A78B-5E3C6AE23CF5}"/>
              </a:ext>
            </a:extLst>
          </p:cNvPr>
          <p:cNvSpPr>
            <a:spLocks noGrp="1"/>
          </p:cNvSpPr>
          <p:nvPr>
            <p:ph idx="1"/>
          </p:nvPr>
        </p:nvSpPr>
        <p:spPr>
          <a:xfrm>
            <a:off x="445401" y="1684762"/>
            <a:ext cx="10805160" cy="1116024"/>
          </a:xfrm>
        </p:spPr>
        <p:txBody>
          <a:bodyPr>
            <a:normAutofit fontScale="62500" lnSpcReduction="20000"/>
          </a:bodyPr>
          <a:lstStyle/>
          <a:p>
            <a:pPr marL="0" indent="0">
              <a:lnSpc>
                <a:spcPct val="160000"/>
              </a:lnSpc>
              <a:buNone/>
            </a:pPr>
            <a:r>
              <a:rPr lang="es-ES" sz="2000" dirty="0">
                <a:latin typeface="Manjari" panose="02000503000000000000" pitchFamily="2" charset="0"/>
                <a:cs typeface="Manjari" panose="02000503000000000000" pitchFamily="2" charset="0"/>
              </a:rPr>
              <a:t> </a:t>
            </a:r>
          </a:p>
          <a:p>
            <a:pPr marL="0" indent="0">
              <a:lnSpc>
                <a:spcPct val="160000"/>
              </a:lnSpc>
              <a:buNone/>
            </a:pPr>
            <a:endParaRPr lang="es-ES" sz="2000" dirty="0">
              <a:latin typeface="Manjari" panose="02000503000000000000" pitchFamily="2" charset="0"/>
              <a:cs typeface="Manjari" panose="02000503000000000000" pitchFamily="2" charset="0"/>
            </a:endParaRPr>
          </a:p>
          <a:p>
            <a:pPr marL="0" indent="0">
              <a:buNone/>
            </a:pPr>
            <a:r>
              <a:rPr lang="es-ES" sz="2400" dirty="0">
                <a:latin typeface="Montserrat Medium" panose="00000600000000000000" pitchFamily="2" charset="0"/>
              </a:rPr>
              <a:t>   </a:t>
            </a:r>
          </a:p>
          <a:p>
            <a:pPr marL="0" indent="0">
              <a:buNone/>
            </a:pPr>
            <a:endParaRPr lang="es-ES" sz="2400" dirty="0">
              <a:latin typeface="Montserrat Medium" panose="00000600000000000000" pitchFamily="2" charset="0"/>
            </a:endParaRPr>
          </a:p>
        </p:txBody>
      </p:sp>
      <p:sp>
        <p:nvSpPr>
          <p:cNvPr id="8" name="Marcador de contenido 2">
            <a:extLst>
              <a:ext uri="{FF2B5EF4-FFF2-40B4-BE49-F238E27FC236}">
                <a16:creationId xmlns:a16="http://schemas.microsoft.com/office/drawing/2014/main" id="{9966BA00-0DF2-4D29-A3CB-F733A4DEE564}"/>
              </a:ext>
            </a:extLst>
          </p:cNvPr>
          <p:cNvSpPr txBox="1">
            <a:spLocks/>
          </p:cNvSpPr>
          <p:nvPr/>
        </p:nvSpPr>
        <p:spPr>
          <a:xfrm>
            <a:off x="562708" y="1214464"/>
            <a:ext cx="11066584" cy="4053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s-ES" sz="2000" dirty="0">
                <a:latin typeface="Manjari" panose="02000503000000000000"/>
              </a:rPr>
              <a:t>Además de los principios de higiene postural y posturas básicas vistas anteriormente, existen otras recomendaciones que se deben acatar de la manera mas estricta posible. </a:t>
            </a:r>
          </a:p>
          <a:p>
            <a:pPr lvl="1">
              <a:lnSpc>
                <a:spcPct val="150000"/>
              </a:lnSpc>
              <a:spcBef>
                <a:spcPts val="0"/>
              </a:spcBef>
            </a:pPr>
            <a:r>
              <a:rPr lang="es-ES" sz="2000" dirty="0">
                <a:latin typeface="Manjari" panose="02000503000000000000"/>
              </a:rPr>
              <a:t>Utilice posturas que favorezcan la circulación (ante todo en las manos que realizan la mayor parte del trabajo).</a:t>
            </a:r>
          </a:p>
          <a:p>
            <a:pPr lvl="1">
              <a:lnSpc>
                <a:spcPct val="150000"/>
              </a:lnSpc>
              <a:spcBef>
                <a:spcPts val="0"/>
              </a:spcBef>
            </a:pPr>
            <a:r>
              <a:rPr lang="es-ES" sz="2000" dirty="0">
                <a:latin typeface="Manjari" panose="02000503000000000000"/>
              </a:rPr>
              <a:t>Adapte la postura a sus rangos de flexibilidad. </a:t>
            </a:r>
          </a:p>
          <a:p>
            <a:pPr lvl="1">
              <a:lnSpc>
                <a:spcPct val="150000"/>
              </a:lnSpc>
              <a:spcBef>
                <a:spcPts val="0"/>
              </a:spcBef>
            </a:pPr>
            <a:r>
              <a:rPr lang="es-ES" sz="2000" dirty="0">
                <a:latin typeface="Manjari" panose="02000503000000000000"/>
              </a:rPr>
              <a:t>Elija posturas que no le generen dolor o incomodidad. Utilice apoyos como almohadas, sábanas o similares para preparar su espacio. </a:t>
            </a:r>
          </a:p>
          <a:p>
            <a:pPr lvl="1">
              <a:lnSpc>
                <a:spcPct val="150000"/>
              </a:lnSpc>
              <a:spcBef>
                <a:spcPts val="0"/>
              </a:spcBef>
            </a:pPr>
            <a:r>
              <a:rPr lang="es-ES" sz="2000" dirty="0">
                <a:latin typeface="Manjari" panose="02000503000000000000"/>
              </a:rPr>
              <a:t>Priorice las posiciones en donde la espalda tiene un respaldar, puede utilizar posiciones sin respaldo siempre y cuando su cuerpo este acostumbrado a la practica de actividades similares (por ejemplo el yoga).   </a:t>
            </a:r>
          </a:p>
        </p:txBody>
      </p:sp>
      <p:sp>
        <p:nvSpPr>
          <p:cNvPr id="10" name="Título 1">
            <a:extLst>
              <a:ext uri="{FF2B5EF4-FFF2-40B4-BE49-F238E27FC236}">
                <a16:creationId xmlns:a16="http://schemas.microsoft.com/office/drawing/2014/main" id="{003D0AFC-35AC-484F-BEEA-9F8382F41BC8}"/>
              </a:ext>
            </a:extLst>
          </p:cNvPr>
          <p:cNvSpPr txBox="1">
            <a:spLocks/>
          </p:cNvSpPr>
          <p:nvPr/>
        </p:nvSpPr>
        <p:spPr>
          <a:xfrm>
            <a:off x="562708" y="340421"/>
            <a:ext cx="10515600" cy="87404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000" b="1" dirty="0">
                <a:latin typeface="Manjari" panose="02000503000000000000" pitchFamily="2" charset="0"/>
                <a:cs typeface="Manjari" panose="02000503000000000000" pitchFamily="2" charset="0"/>
              </a:rPr>
              <a:t>Higiene postural para la realización de automasaje </a:t>
            </a:r>
            <a:br>
              <a:rPr lang="es-ES" sz="3000" b="1" dirty="0">
                <a:latin typeface="Manjari" panose="02000503000000000000" pitchFamily="2" charset="0"/>
                <a:cs typeface="Manjari" panose="02000503000000000000" pitchFamily="2" charset="0"/>
              </a:rPr>
            </a:br>
            <a:endParaRPr lang="es-CR" sz="3000" b="1" dirty="0">
              <a:latin typeface="Manjari" panose="02000503000000000000" pitchFamily="2" charset="0"/>
              <a:cs typeface="Manjari" panose="02000503000000000000" pitchFamily="2" charset="0"/>
            </a:endParaRPr>
          </a:p>
        </p:txBody>
      </p:sp>
    </p:spTree>
    <p:extLst>
      <p:ext uri="{BB962C8B-B14F-4D97-AF65-F5344CB8AC3E}">
        <p14:creationId xmlns:p14="http://schemas.microsoft.com/office/powerpoint/2010/main" val="1040774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Título 1"/>
          <p:cNvSpPr txBox="1">
            <a:spLocks noGrp="1"/>
          </p:cNvSpPr>
          <p:nvPr>
            <p:ph type="ctrTitle"/>
          </p:nvPr>
        </p:nvSpPr>
        <p:spPr>
          <a:xfrm>
            <a:off x="351692" y="1399737"/>
            <a:ext cx="11521440" cy="1353552"/>
          </a:xfrm>
          <a:prstGeom prst="rect">
            <a:avLst/>
          </a:prstGeom>
        </p:spPr>
        <p:txBody>
          <a:bodyPr>
            <a:noAutofit/>
          </a:bodyPr>
          <a:lstStyle/>
          <a:p>
            <a:r>
              <a:rPr lang="es-ES" sz="4400" b="1" dirty="0">
                <a:latin typeface="Manjari" panose="02000503000000000000" pitchFamily="2" charset="0"/>
                <a:cs typeface="Manjari" panose="02000503000000000000" pitchFamily="2" charset="0"/>
              </a:rPr>
              <a:t>Continuación…</a:t>
            </a:r>
            <a:endParaRPr sz="4400" dirty="0">
              <a:latin typeface="Manjari"/>
            </a:endParaRPr>
          </a:p>
        </p:txBody>
      </p:sp>
      <p:sp>
        <p:nvSpPr>
          <p:cNvPr id="113" name="Subtítulo 2"/>
          <p:cNvSpPr txBox="1">
            <a:spLocks noGrp="1"/>
          </p:cNvSpPr>
          <p:nvPr>
            <p:ph type="subTitle" sz="quarter" idx="1"/>
          </p:nvPr>
        </p:nvSpPr>
        <p:spPr>
          <a:xfrm>
            <a:off x="0" y="2753289"/>
            <a:ext cx="12192000" cy="2518114"/>
          </a:xfrm>
          <a:prstGeom prst="rect">
            <a:avLst/>
          </a:prstGeom>
          <a:solidFill>
            <a:schemeClr val="bg1"/>
          </a:solidFill>
        </p:spPr>
        <p:txBody>
          <a:bodyPr>
            <a:normAutofit/>
          </a:bodyPr>
          <a:lstStyle/>
          <a:p>
            <a:endParaRPr lang="es-MX" dirty="0"/>
          </a:p>
          <a:p>
            <a:r>
              <a:rPr lang="es-MX" sz="2800" i="1" dirty="0"/>
              <a:t>Para continuar con el estudio de este tema continúe con el recurso Parte II. Higiene postural para la realización de automasaje relajante.</a:t>
            </a:r>
            <a:endParaRPr sz="2800" i="1" dirty="0"/>
          </a:p>
        </p:txBody>
      </p:sp>
    </p:spTree>
    <p:extLst>
      <p:ext uri="{BB962C8B-B14F-4D97-AF65-F5344CB8AC3E}">
        <p14:creationId xmlns:p14="http://schemas.microsoft.com/office/powerpoint/2010/main" val="24334658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8" name="Marcador de contenido 2">
            <a:extLst>
              <a:ext uri="{FF2B5EF4-FFF2-40B4-BE49-F238E27FC236}">
                <a16:creationId xmlns:a16="http://schemas.microsoft.com/office/drawing/2014/main" id="{E55137FA-D566-4FAB-84EA-01B16838C303}"/>
              </a:ext>
            </a:extLst>
          </p:cNvPr>
          <p:cNvSpPr>
            <a:spLocks noGrp="1"/>
          </p:cNvSpPr>
          <p:nvPr>
            <p:ph idx="1"/>
          </p:nvPr>
        </p:nvSpPr>
        <p:spPr>
          <a:xfrm>
            <a:off x="604912" y="1521042"/>
            <a:ext cx="10515600" cy="3699804"/>
          </a:xfrm>
        </p:spPr>
        <p:txBody>
          <a:bodyPr>
            <a:noAutofit/>
          </a:bodyPr>
          <a:lstStyle/>
          <a:p>
            <a:pPr marL="0" indent="0">
              <a:lnSpc>
                <a:spcPct val="160000"/>
              </a:lnSpc>
              <a:spcBef>
                <a:spcPts val="0"/>
              </a:spcBef>
              <a:buNone/>
            </a:pPr>
            <a:r>
              <a:rPr lang="es-MX" sz="2000" dirty="0">
                <a:latin typeface="Manjari" panose="02000503000000000000" pitchFamily="2" charset="0"/>
                <a:cs typeface="Manjari" panose="02000503000000000000" pitchFamily="2" charset="0"/>
              </a:rPr>
              <a:t>La higiene postural hace referencia a la postura correcta que se debe adoptar para la realización de las diversas actividades de la vida diaria. Este concepto abarca las posturas correctas tanto para actividades estáticas (acostarse, sentarse, entre otros) como dinámicas (caminar, hacer ejercicios, hacer masajes, entre otros).</a:t>
            </a:r>
          </a:p>
          <a:p>
            <a:pPr marL="0" indent="0">
              <a:lnSpc>
                <a:spcPct val="160000"/>
              </a:lnSpc>
              <a:spcBef>
                <a:spcPts val="0"/>
              </a:spcBef>
              <a:buNone/>
            </a:pPr>
            <a:r>
              <a:rPr lang="es-MX" sz="2000" dirty="0">
                <a:latin typeface="Manjari" panose="02000503000000000000" pitchFamily="2" charset="0"/>
                <a:cs typeface="Manjari" panose="02000503000000000000" pitchFamily="2" charset="0"/>
              </a:rPr>
              <a:t>La esencia de la higiene postural consiste en aprender a adoptar posturas y realizar movimientos o esfuerzos de forma que la carga para la columna vertebral sea la menor posible. Esta es muy importante en todas las actividades o trabajos, ya que, el no aplicarla adecuadamente puede provocar en nuestro organismo alteraciones de la salud y afectación en la calidad de vida. </a:t>
            </a:r>
            <a:endParaRPr lang="es-CR" sz="2000" dirty="0">
              <a:latin typeface="Manjari" panose="02000503000000000000" pitchFamily="2" charset="0"/>
              <a:cs typeface="Manjari" panose="02000503000000000000" pitchFamily="2" charset="0"/>
            </a:endParaRPr>
          </a:p>
        </p:txBody>
      </p:sp>
      <p:sp>
        <p:nvSpPr>
          <p:cNvPr id="5" name="Título 1">
            <a:extLst>
              <a:ext uri="{FF2B5EF4-FFF2-40B4-BE49-F238E27FC236}">
                <a16:creationId xmlns:a16="http://schemas.microsoft.com/office/drawing/2014/main" id="{1ABF2F75-94BB-4F23-B329-78B9B66022BD}"/>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Higiene postural</a:t>
            </a:r>
            <a:endParaRPr lang="es-CR" sz="3000" b="1" dirty="0">
              <a:latin typeface="Manjari" panose="02000503000000000000" pitchFamily="2" charset="0"/>
              <a:cs typeface="Manjari" panose="02000503000000000000" pitchFamily="2" charset="0"/>
            </a:endParaRPr>
          </a:p>
        </p:txBody>
      </p:sp>
    </p:spTree>
    <p:extLst>
      <p:ext uri="{BB962C8B-B14F-4D97-AF65-F5344CB8AC3E}">
        <p14:creationId xmlns:p14="http://schemas.microsoft.com/office/powerpoint/2010/main" val="212626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30DDCE-6BD5-4DB5-9EF0-14FC7E3F310A}"/>
              </a:ext>
            </a:extLst>
          </p:cNvPr>
          <p:cNvSpPr>
            <a:spLocks noGrp="1"/>
          </p:cNvSpPr>
          <p:nvPr>
            <p:ph idx="1"/>
          </p:nvPr>
        </p:nvSpPr>
        <p:spPr>
          <a:xfrm>
            <a:off x="5633883" y="904852"/>
            <a:ext cx="6093659" cy="5064368"/>
          </a:xfrm>
        </p:spPr>
        <p:txBody>
          <a:bodyPr>
            <a:noAutofit/>
          </a:bodyPr>
          <a:lstStyle/>
          <a:p>
            <a:pPr marL="0" indent="0">
              <a:lnSpc>
                <a:spcPct val="150000"/>
              </a:lnSpc>
              <a:spcBef>
                <a:spcPts val="0"/>
              </a:spcBef>
              <a:buNone/>
            </a:pPr>
            <a:r>
              <a:rPr lang="es-MX" sz="2000" dirty="0">
                <a:latin typeface="Manjari" panose="02000503000000000000" pitchFamily="2" charset="0"/>
                <a:cs typeface="Manjari" panose="02000503000000000000" pitchFamily="2" charset="0"/>
              </a:rPr>
              <a:t>La espalda es una de las estructuras más importantes para la movilidad, independencia y autonomía de las personas. Esta es una estructura ósea que recubre y protege la medula espinal; además, tiene una robusta musculatura a su alrededor que ayuda a dar protección a las estructuras internas, movimiento, estabilidad y control postural al cuerpo. Para repasar la anatomía básica de esta zona, puede estudiar los contenidos de la semana 1 de este curso.</a:t>
            </a:r>
          </a:p>
          <a:p>
            <a:pPr marL="0" indent="0">
              <a:lnSpc>
                <a:spcPct val="150000"/>
              </a:lnSpc>
              <a:spcBef>
                <a:spcPts val="0"/>
              </a:spcBef>
              <a:buNone/>
            </a:pPr>
            <a:r>
              <a:rPr lang="es-MX" sz="2000" dirty="0">
                <a:latin typeface="Manjari" panose="02000503000000000000" pitchFamily="2" charset="0"/>
                <a:cs typeface="Manjari" panose="02000503000000000000" pitchFamily="2" charset="0"/>
              </a:rPr>
              <a:t>La higiene postural tiene como principal fin, proteger esta estructura y evitar lesiones como contracturas musculares, desgaste en vértebras, hernias, entre otros. </a:t>
            </a:r>
          </a:p>
        </p:txBody>
      </p:sp>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pic>
        <p:nvPicPr>
          <p:cNvPr id="5" name="Imagen 4" descr="Un dibujo de un perro&#10;&#10;Descripción generada automáticamente con confianza media">
            <a:extLst>
              <a:ext uri="{FF2B5EF4-FFF2-40B4-BE49-F238E27FC236}">
                <a16:creationId xmlns:a16="http://schemas.microsoft.com/office/drawing/2014/main" id="{4BC66487-9BF7-4CDE-80E8-96E90F0D29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4965" y="1032848"/>
            <a:ext cx="4936834" cy="4792304"/>
          </a:xfrm>
          <a:prstGeom prst="rect">
            <a:avLst/>
          </a:prstGeom>
        </p:spPr>
      </p:pic>
      <p:sp>
        <p:nvSpPr>
          <p:cNvPr id="6" name="CuadroTexto 5">
            <a:extLst>
              <a:ext uri="{FF2B5EF4-FFF2-40B4-BE49-F238E27FC236}">
                <a16:creationId xmlns:a16="http://schemas.microsoft.com/office/drawing/2014/main" id="{5E86FA2D-91B7-4F11-9349-5434578D80F3}"/>
              </a:ext>
            </a:extLst>
          </p:cNvPr>
          <p:cNvSpPr txBox="1"/>
          <p:nvPr/>
        </p:nvSpPr>
        <p:spPr>
          <a:xfrm>
            <a:off x="324965" y="5871638"/>
            <a:ext cx="3020396" cy="369332"/>
          </a:xfrm>
          <a:prstGeom prst="rect">
            <a:avLst/>
          </a:prstGeom>
          <a:noFill/>
        </p:spPr>
        <p:txBody>
          <a:bodyPr wrap="square" rtlCol="0">
            <a:spAutoFit/>
          </a:bodyPr>
          <a:lstStyle/>
          <a:p>
            <a:r>
              <a:rPr lang="es-CR" sz="900" dirty="0">
                <a:hlinkClick r:id="rId4" tooltip="http://latribudelossuperpapas.blogspot.com/2011/11/cada-picto-cuenta.html"/>
              </a:rPr>
              <a:t>Esta foto</a:t>
            </a:r>
            <a:r>
              <a:rPr lang="es-CR" sz="900" dirty="0"/>
              <a:t> de Autor desconocido está bajo licencia </a:t>
            </a:r>
            <a:r>
              <a:rPr lang="es-CR" sz="900" dirty="0">
                <a:hlinkClick r:id="rId5" tooltip="https://creativecommons.org/licenses/by-nc-sa/3.0/"/>
              </a:rPr>
              <a:t>CC BY-SA-NC</a:t>
            </a:r>
            <a:endParaRPr lang="es-CR" sz="900" dirty="0"/>
          </a:p>
        </p:txBody>
      </p:sp>
    </p:spTree>
    <p:extLst>
      <p:ext uri="{BB962C8B-B14F-4D97-AF65-F5344CB8AC3E}">
        <p14:creationId xmlns:p14="http://schemas.microsoft.com/office/powerpoint/2010/main" val="293121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6" name="Marcador de contenido 2">
            <a:extLst>
              <a:ext uri="{FF2B5EF4-FFF2-40B4-BE49-F238E27FC236}">
                <a16:creationId xmlns:a16="http://schemas.microsoft.com/office/drawing/2014/main" id="{48B08FA4-C32A-4199-8B6A-0CD4B7ABC0AA}"/>
              </a:ext>
            </a:extLst>
          </p:cNvPr>
          <p:cNvSpPr txBox="1">
            <a:spLocks/>
          </p:cNvSpPr>
          <p:nvPr/>
        </p:nvSpPr>
        <p:spPr>
          <a:xfrm>
            <a:off x="407962" y="1516856"/>
            <a:ext cx="5176912" cy="3824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es-MX" sz="2000" dirty="0">
                <a:latin typeface="Manjari" panose="02000503000000000000" pitchFamily="2" charset="0"/>
                <a:cs typeface="Manjari" panose="02000503000000000000" pitchFamily="2" charset="0"/>
              </a:rPr>
              <a:t>Mantener todo al alcance. </a:t>
            </a:r>
          </a:p>
          <a:p>
            <a:pPr>
              <a:lnSpc>
                <a:spcPct val="150000"/>
              </a:lnSpc>
              <a:buFont typeface="Wingdings" panose="05000000000000000000" pitchFamily="2" charset="2"/>
              <a:buChar char="ü"/>
            </a:pPr>
            <a:r>
              <a:rPr lang="es-MX" sz="2000" dirty="0">
                <a:latin typeface="Manjari" panose="02000503000000000000" pitchFamily="2" charset="0"/>
                <a:cs typeface="Manjari" panose="02000503000000000000" pitchFamily="2" charset="0"/>
              </a:rPr>
              <a:t>Utilizar la altura del codo como referencia. </a:t>
            </a:r>
          </a:p>
          <a:p>
            <a:pPr>
              <a:lnSpc>
                <a:spcPct val="150000"/>
              </a:lnSpc>
              <a:buFont typeface="Wingdings" panose="05000000000000000000" pitchFamily="2" charset="2"/>
              <a:buChar char="ü"/>
            </a:pPr>
            <a:r>
              <a:rPr lang="es-MX" sz="2000" dirty="0">
                <a:latin typeface="Manjari" panose="02000503000000000000" pitchFamily="2" charset="0"/>
                <a:cs typeface="Manjari" panose="02000503000000000000" pitchFamily="2" charset="0"/>
              </a:rPr>
              <a:t>La forma de agarre reduce el esfuerzo. </a:t>
            </a:r>
          </a:p>
          <a:p>
            <a:pPr>
              <a:lnSpc>
                <a:spcPct val="150000"/>
              </a:lnSpc>
              <a:buFont typeface="Wingdings" panose="05000000000000000000" pitchFamily="2" charset="2"/>
              <a:buChar char="ü"/>
            </a:pPr>
            <a:r>
              <a:rPr lang="es-MX" sz="2000" dirty="0">
                <a:latin typeface="Manjari" panose="02000503000000000000" pitchFamily="2" charset="0"/>
                <a:cs typeface="Manjari" panose="02000503000000000000" pitchFamily="2" charset="0"/>
              </a:rPr>
              <a:t>Buscar la posición correcta para cada labor. </a:t>
            </a:r>
          </a:p>
          <a:p>
            <a:pPr>
              <a:lnSpc>
                <a:spcPct val="150000"/>
              </a:lnSpc>
              <a:buFont typeface="Wingdings" panose="05000000000000000000" pitchFamily="2" charset="2"/>
              <a:buChar char="ü"/>
            </a:pPr>
            <a:r>
              <a:rPr lang="es-MX" sz="2000" dirty="0">
                <a:latin typeface="Manjari" panose="02000503000000000000" pitchFamily="2" charset="0"/>
                <a:cs typeface="Manjari" panose="02000503000000000000" pitchFamily="2" charset="0"/>
              </a:rPr>
              <a:t>Reduzca repeticiones excesivas. </a:t>
            </a:r>
          </a:p>
          <a:p>
            <a:pPr>
              <a:lnSpc>
                <a:spcPct val="150000"/>
              </a:lnSpc>
              <a:buFont typeface="Wingdings" panose="05000000000000000000" pitchFamily="2" charset="2"/>
              <a:buChar char="ü"/>
            </a:pPr>
            <a:r>
              <a:rPr lang="es-MX" sz="2000" dirty="0">
                <a:latin typeface="Manjari" panose="02000503000000000000" pitchFamily="2" charset="0"/>
                <a:cs typeface="Manjari" panose="02000503000000000000" pitchFamily="2" charset="0"/>
              </a:rPr>
              <a:t>Minimice la fatiga.</a:t>
            </a:r>
          </a:p>
        </p:txBody>
      </p:sp>
      <p:sp>
        <p:nvSpPr>
          <p:cNvPr id="5" name="Título 1">
            <a:extLst>
              <a:ext uri="{FF2B5EF4-FFF2-40B4-BE49-F238E27FC236}">
                <a16:creationId xmlns:a16="http://schemas.microsoft.com/office/drawing/2014/main" id="{C5B7E472-F266-49BF-B03F-F96223138095}"/>
              </a:ext>
            </a:extLst>
          </p:cNvPr>
          <p:cNvSpPr>
            <a:spLocks noGrp="1"/>
          </p:cNvSpPr>
          <p:nvPr>
            <p:ph type="title"/>
          </p:nvPr>
        </p:nvSpPr>
        <p:spPr>
          <a:xfrm>
            <a:off x="548640" y="365126"/>
            <a:ext cx="10515600" cy="971305"/>
          </a:xfrm>
        </p:spPr>
        <p:txBody>
          <a:bodyPr>
            <a:normAutofit/>
          </a:bodyPr>
          <a:lstStyle/>
          <a:p>
            <a:r>
              <a:rPr lang="es-ES" sz="3000" b="1" dirty="0">
                <a:latin typeface="Manjari" panose="02000503000000000000" pitchFamily="2" charset="0"/>
                <a:cs typeface="Manjari" panose="02000503000000000000" pitchFamily="2" charset="0"/>
              </a:rPr>
              <a:t>Principios de higiene postural</a:t>
            </a:r>
            <a:endParaRPr lang="es-CR" sz="3000" b="1" dirty="0">
              <a:latin typeface="Manjari" panose="02000503000000000000" pitchFamily="2" charset="0"/>
              <a:cs typeface="Manjari" panose="02000503000000000000" pitchFamily="2" charset="0"/>
            </a:endParaRPr>
          </a:p>
        </p:txBody>
      </p:sp>
      <p:sp>
        <p:nvSpPr>
          <p:cNvPr id="7" name="Marcador de contenido 2">
            <a:extLst>
              <a:ext uri="{FF2B5EF4-FFF2-40B4-BE49-F238E27FC236}">
                <a16:creationId xmlns:a16="http://schemas.microsoft.com/office/drawing/2014/main" id="{FA6F88DB-239C-4FC0-9910-D92400C44989}"/>
              </a:ext>
            </a:extLst>
          </p:cNvPr>
          <p:cNvSpPr txBox="1">
            <a:spLocks/>
          </p:cNvSpPr>
          <p:nvPr/>
        </p:nvSpPr>
        <p:spPr>
          <a:xfrm>
            <a:off x="6096000" y="1505353"/>
            <a:ext cx="5427787" cy="3824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es-MX" sz="2000" dirty="0">
                <a:latin typeface="Manjari" panose="02000503000000000000" pitchFamily="2" charset="0"/>
                <a:cs typeface="Manjari" panose="02000503000000000000" pitchFamily="2" charset="0"/>
              </a:rPr>
              <a:t>Minimice la presión directa. </a:t>
            </a:r>
          </a:p>
          <a:p>
            <a:pPr>
              <a:lnSpc>
                <a:spcPct val="150000"/>
              </a:lnSpc>
              <a:buFont typeface="Wingdings" panose="05000000000000000000" pitchFamily="2" charset="2"/>
              <a:buChar char="ü"/>
            </a:pPr>
            <a:r>
              <a:rPr lang="es-CR" sz="2000" dirty="0">
                <a:latin typeface="Manjari" panose="02000503000000000000" pitchFamily="2" charset="0"/>
                <a:cs typeface="Manjari" panose="02000503000000000000" pitchFamily="2" charset="0"/>
              </a:rPr>
              <a:t>Ajuste y cambie de posturas. </a:t>
            </a:r>
          </a:p>
          <a:p>
            <a:pPr>
              <a:lnSpc>
                <a:spcPct val="150000"/>
              </a:lnSpc>
              <a:buFont typeface="Wingdings" panose="05000000000000000000" pitchFamily="2" charset="2"/>
              <a:buChar char="ü"/>
            </a:pPr>
            <a:r>
              <a:rPr lang="es-CR" sz="2000" dirty="0">
                <a:latin typeface="Manjari" panose="02000503000000000000" pitchFamily="2" charset="0"/>
                <a:cs typeface="Manjari" panose="02000503000000000000" pitchFamily="2" charset="0"/>
              </a:rPr>
              <a:t>Disponga espacios y accesos. </a:t>
            </a:r>
          </a:p>
          <a:p>
            <a:pPr>
              <a:lnSpc>
                <a:spcPct val="150000"/>
              </a:lnSpc>
              <a:buFont typeface="Wingdings" panose="05000000000000000000" pitchFamily="2" charset="2"/>
              <a:buChar char="ü"/>
            </a:pPr>
            <a:r>
              <a:rPr lang="es-CR" sz="2000" dirty="0">
                <a:latin typeface="Manjari" panose="02000503000000000000" pitchFamily="2" charset="0"/>
                <a:cs typeface="Manjari" panose="02000503000000000000" pitchFamily="2" charset="0"/>
              </a:rPr>
              <a:t>Mantenga un ambiente confortable. </a:t>
            </a:r>
          </a:p>
          <a:p>
            <a:pPr>
              <a:lnSpc>
                <a:spcPct val="150000"/>
              </a:lnSpc>
              <a:buFont typeface="Wingdings" panose="05000000000000000000" pitchFamily="2" charset="2"/>
              <a:buChar char="ü"/>
            </a:pPr>
            <a:r>
              <a:rPr lang="es-CR" sz="2000" dirty="0">
                <a:latin typeface="Manjari" panose="02000503000000000000" pitchFamily="2" charset="0"/>
                <a:cs typeface="Manjari" panose="02000503000000000000" pitchFamily="2" charset="0"/>
              </a:rPr>
              <a:t>Resalte con claridad para mejorar comprensión. </a:t>
            </a:r>
          </a:p>
          <a:p>
            <a:pPr>
              <a:lnSpc>
                <a:spcPct val="150000"/>
              </a:lnSpc>
              <a:buFont typeface="Wingdings" panose="05000000000000000000" pitchFamily="2" charset="2"/>
              <a:buChar char="ü"/>
            </a:pPr>
            <a:r>
              <a:rPr lang="es-CR" sz="2000" dirty="0">
                <a:latin typeface="Manjari" panose="02000503000000000000" pitchFamily="2" charset="0"/>
                <a:cs typeface="Manjari" panose="02000503000000000000" pitchFamily="2" charset="0"/>
              </a:rPr>
              <a:t>Mejore la organización del trabajo. </a:t>
            </a:r>
          </a:p>
        </p:txBody>
      </p:sp>
    </p:spTree>
    <p:extLst>
      <p:ext uri="{BB962C8B-B14F-4D97-AF65-F5344CB8AC3E}">
        <p14:creationId xmlns:p14="http://schemas.microsoft.com/office/powerpoint/2010/main" val="253698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Marcador de contenido 2">
            <a:extLst>
              <a:ext uri="{FF2B5EF4-FFF2-40B4-BE49-F238E27FC236}">
                <a16:creationId xmlns:a16="http://schemas.microsoft.com/office/drawing/2014/main" id="{939CDDC6-B58C-4620-99A8-F9CF39C4152A}"/>
              </a:ext>
            </a:extLst>
          </p:cNvPr>
          <p:cNvSpPr txBox="1">
            <a:spLocks/>
          </p:cNvSpPr>
          <p:nvPr/>
        </p:nvSpPr>
        <p:spPr>
          <a:xfrm>
            <a:off x="497057" y="1448972"/>
            <a:ext cx="7986819" cy="4473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pPr>
            <a:r>
              <a:rPr lang="es-MX" sz="2000" dirty="0">
                <a:latin typeface="Manjari" panose="02000503000000000000" pitchFamily="2" charset="0"/>
                <a:cs typeface="Manjari" panose="02000503000000000000" pitchFamily="2" charset="0"/>
              </a:rPr>
              <a:t>Para comprender de manera detallada cada uno de los principios, estudie el contenido del documento “Principios de ergonomía” del Instituto Nacional de Seguros de Costa Rica, puede acceder a este documento en el siguiente link: </a:t>
            </a:r>
            <a:r>
              <a:rPr lang="es-MX" sz="2000" dirty="0">
                <a:latin typeface="Manjari" panose="02000503000000000000" pitchFamily="2" charset="0"/>
                <a:cs typeface="Manjari" panose="02000503000000000000" pitchFamily="2" charset="0"/>
                <a:hlinkClick r:id="rId3"/>
              </a:rPr>
              <a:t>https://www.ins-cr.com/media/2631/1007800_principiosdeergonomc3ada_web.pdf</a:t>
            </a:r>
            <a:r>
              <a:rPr lang="es-MX" sz="2000" dirty="0">
                <a:latin typeface="Manjari" panose="02000503000000000000" pitchFamily="2" charset="0"/>
                <a:cs typeface="Manjari" panose="02000503000000000000" pitchFamily="2" charset="0"/>
              </a:rPr>
              <a:t>  </a:t>
            </a:r>
          </a:p>
          <a:p>
            <a:pPr>
              <a:lnSpc>
                <a:spcPct val="160000"/>
              </a:lnSpc>
              <a:spcBef>
                <a:spcPts val="0"/>
              </a:spcBef>
            </a:pPr>
            <a:endParaRPr lang="es-MX" sz="2000" dirty="0">
              <a:latin typeface="Manjari" panose="02000503000000000000" pitchFamily="2" charset="0"/>
              <a:cs typeface="Manjari" panose="02000503000000000000" pitchFamily="2" charset="0"/>
            </a:endParaRPr>
          </a:p>
          <a:p>
            <a:pPr>
              <a:lnSpc>
                <a:spcPct val="160000"/>
              </a:lnSpc>
              <a:spcBef>
                <a:spcPts val="0"/>
              </a:spcBef>
            </a:pPr>
            <a:r>
              <a:rPr lang="es-MX" sz="2000" dirty="0">
                <a:latin typeface="Manjari" panose="02000503000000000000" pitchFamily="2" charset="0"/>
                <a:cs typeface="Manjari" panose="02000503000000000000" pitchFamily="2" charset="0"/>
              </a:rPr>
              <a:t>En caso de que lo prefiera, puede acceder a este documento en versión PDF desde la carpeta de documentos complementarios de esta semana, encontrará el documento con el nombre “Principios de ergonomía - INS”. </a:t>
            </a:r>
            <a:endParaRPr lang="es-CR" sz="2000" dirty="0">
              <a:latin typeface="Manjari" panose="02000503000000000000" pitchFamily="2" charset="0"/>
              <a:cs typeface="Manjari" panose="02000503000000000000" pitchFamily="2" charset="0"/>
            </a:endParaRPr>
          </a:p>
        </p:txBody>
      </p:sp>
      <p:pic>
        <p:nvPicPr>
          <p:cNvPr id="7" name="Imagen 6">
            <a:extLst>
              <a:ext uri="{FF2B5EF4-FFF2-40B4-BE49-F238E27FC236}">
                <a16:creationId xmlns:a16="http://schemas.microsoft.com/office/drawing/2014/main" id="{09198667-9F86-4FED-8C83-C3FA64FB69FC}"/>
              </a:ext>
            </a:extLst>
          </p:cNvPr>
          <p:cNvPicPr>
            <a:picLocks noChangeAspect="1"/>
          </p:cNvPicPr>
          <p:nvPr/>
        </p:nvPicPr>
        <p:blipFill rotWithShape="1">
          <a:blip r:embed="rId4"/>
          <a:srcRect l="58307" t="18910" r="19798" b="22105"/>
          <a:stretch/>
        </p:blipFill>
        <p:spPr>
          <a:xfrm>
            <a:off x="9025484" y="1690688"/>
            <a:ext cx="2669459" cy="4043285"/>
          </a:xfrm>
          <a:prstGeom prst="rect">
            <a:avLst/>
          </a:prstGeom>
        </p:spPr>
      </p:pic>
      <p:sp>
        <p:nvSpPr>
          <p:cNvPr id="8" name="Título 1">
            <a:extLst>
              <a:ext uri="{FF2B5EF4-FFF2-40B4-BE49-F238E27FC236}">
                <a16:creationId xmlns:a16="http://schemas.microsoft.com/office/drawing/2014/main" id="{D43528EC-4F42-4F99-B5A6-D03486090D4D}"/>
              </a:ext>
            </a:extLst>
          </p:cNvPr>
          <p:cNvSpPr>
            <a:spLocks noGrp="1"/>
          </p:cNvSpPr>
          <p:nvPr>
            <p:ph type="title"/>
          </p:nvPr>
        </p:nvSpPr>
        <p:spPr>
          <a:xfrm>
            <a:off x="548640" y="365126"/>
            <a:ext cx="10515600" cy="939532"/>
          </a:xfrm>
        </p:spPr>
        <p:txBody>
          <a:bodyPr>
            <a:normAutofit/>
          </a:bodyPr>
          <a:lstStyle/>
          <a:p>
            <a:r>
              <a:rPr lang="es-ES" sz="3000" b="1" dirty="0">
                <a:latin typeface="Manjari" panose="02000503000000000000" pitchFamily="2" charset="0"/>
                <a:cs typeface="Manjari" panose="02000503000000000000" pitchFamily="2" charset="0"/>
              </a:rPr>
              <a:t>Principios de higiene postural</a:t>
            </a:r>
            <a:endParaRPr lang="es-CR" sz="3000" b="1" dirty="0">
              <a:latin typeface="Manjari" panose="02000503000000000000" pitchFamily="2" charset="0"/>
              <a:cs typeface="Manjari" panose="02000503000000000000" pitchFamily="2" charset="0"/>
            </a:endParaRPr>
          </a:p>
        </p:txBody>
      </p:sp>
    </p:spTree>
    <p:extLst>
      <p:ext uri="{BB962C8B-B14F-4D97-AF65-F5344CB8AC3E}">
        <p14:creationId xmlns:p14="http://schemas.microsoft.com/office/powerpoint/2010/main" val="370698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5" name="Título 1">
            <a:extLst>
              <a:ext uri="{FF2B5EF4-FFF2-40B4-BE49-F238E27FC236}">
                <a16:creationId xmlns:a16="http://schemas.microsoft.com/office/drawing/2014/main" id="{69F07B7C-83C0-4AA3-B53B-0472E4747691}"/>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Higiene postural en actividades de la vida diaria</a:t>
            </a:r>
            <a:endParaRPr lang="es-CR" sz="3000" b="1" dirty="0">
              <a:latin typeface="Manjari" panose="02000503000000000000" pitchFamily="2" charset="0"/>
              <a:cs typeface="Manjari" panose="02000503000000000000" pitchFamily="2" charset="0"/>
            </a:endParaRPr>
          </a:p>
        </p:txBody>
      </p:sp>
      <p:sp>
        <p:nvSpPr>
          <p:cNvPr id="9" name="Marcador de contenido 2">
            <a:extLst>
              <a:ext uri="{FF2B5EF4-FFF2-40B4-BE49-F238E27FC236}">
                <a16:creationId xmlns:a16="http://schemas.microsoft.com/office/drawing/2014/main" id="{F9657239-2D79-4C62-A78B-5E3C6AE23CF5}"/>
              </a:ext>
            </a:extLst>
          </p:cNvPr>
          <p:cNvSpPr>
            <a:spLocks noGrp="1"/>
          </p:cNvSpPr>
          <p:nvPr>
            <p:ph idx="1"/>
          </p:nvPr>
        </p:nvSpPr>
        <p:spPr>
          <a:xfrm>
            <a:off x="445401" y="1684762"/>
            <a:ext cx="10805160" cy="1116024"/>
          </a:xfrm>
        </p:spPr>
        <p:txBody>
          <a:bodyPr>
            <a:normAutofit fontScale="62500" lnSpcReduction="20000"/>
          </a:bodyPr>
          <a:lstStyle/>
          <a:p>
            <a:pPr marL="0" indent="0">
              <a:lnSpc>
                <a:spcPct val="160000"/>
              </a:lnSpc>
              <a:buNone/>
            </a:pPr>
            <a:r>
              <a:rPr lang="es-ES" sz="2000" dirty="0">
                <a:latin typeface="Manjari" panose="02000503000000000000" pitchFamily="2" charset="0"/>
                <a:cs typeface="Manjari" panose="02000503000000000000" pitchFamily="2" charset="0"/>
              </a:rPr>
              <a:t> </a:t>
            </a:r>
          </a:p>
          <a:p>
            <a:pPr marL="0" indent="0">
              <a:lnSpc>
                <a:spcPct val="160000"/>
              </a:lnSpc>
              <a:buNone/>
            </a:pPr>
            <a:endParaRPr lang="es-ES" sz="2000" dirty="0">
              <a:latin typeface="Manjari" panose="02000503000000000000" pitchFamily="2" charset="0"/>
              <a:cs typeface="Manjari" panose="02000503000000000000" pitchFamily="2" charset="0"/>
            </a:endParaRPr>
          </a:p>
          <a:p>
            <a:pPr marL="0" indent="0">
              <a:buNone/>
            </a:pPr>
            <a:r>
              <a:rPr lang="es-ES" sz="2400" dirty="0">
                <a:latin typeface="Montserrat Medium" panose="00000600000000000000" pitchFamily="2" charset="0"/>
              </a:rPr>
              <a:t>   </a:t>
            </a:r>
          </a:p>
          <a:p>
            <a:pPr marL="0" indent="0">
              <a:buNone/>
            </a:pPr>
            <a:endParaRPr lang="es-ES" sz="2400" dirty="0">
              <a:latin typeface="Montserrat Medium" panose="00000600000000000000" pitchFamily="2" charset="0"/>
            </a:endParaRPr>
          </a:p>
        </p:txBody>
      </p:sp>
      <p:sp>
        <p:nvSpPr>
          <p:cNvPr id="7" name="Marcador de contenido 2">
            <a:extLst>
              <a:ext uri="{FF2B5EF4-FFF2-40B4-BE49-F238E27FC236}">
                <a16:creationId xmlns:a16="http://schemas.microsoft.com/office/drawing/2014/main" id="{29B0F6EB-0CA8-4DB8-8757-CF4435CC8E27}"/>
              </a:ext>
            </a:extLst>
          </p:cNvPr>
          <p:cNvSpPr txBox="1">
            <a:spLocks/>
          </p:cNvSpPr>
          <p:nvPr/>
        </p:nvSpPr>
        <p:spPr>
          <a:xfrm>
            <a:off x="548641" y="1732891"/>
            <a:ext cx="10297550" cy="3657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s-ES" sz="2000" dirty="0">
                <a:latin typeface="Manjari" panose="02000503000000000000" pitchFamily="2" charset="0"/>
                <a:cs typeface="Manjari" panose="02000503000000000000" pitchFamily="2" charset="0"/>
              </a:rPr>
              <a:t>La higiene postural debe aplicarse a todas las actividades de la vida diaria, por ejemplo al dormir, al tomar objetos del suelo, al realizar labores domésticas, entre otros. </a:t>
            </a:r>
          </a:p>
          <a:p>
            <a:pPr>
              <a:lnSpc>
                <a:spcPct val="150000"/>
              </a:lnSpc>
              <a:spcBef>
                <a:spcPts val="0"/>
              </a:spcBef>
            </a:pPr>
            <a:r>
              <a:rPr lang="es-ES" sz="2000" dirty="0">
                <a:latin typeface="Manjari" panose="02000503000000000000" pitchFamily="2" charset="0"/>
                <a:cs typeface="Manjari" panose="02000503000000000000" pitchFamily="2" charset="0"/>
              </a:rPr>
              <a:t>Se debe velar siempre por tener una conciencia postural, esto quiere decir, que debemos realizar las actividades pensando y cuidando nuestras posturas y movimientos. </a:t>
            </a:r>
          </a:p>
          <a:p>
            <a:pPr>
              <a:lnSpc>
                <a:spcPct val="150000"/>
              </a:lnSpc>
              <a:spcBef>
                <a:spcPts val="0"/>
              </a:spcBef>
            </a:pPr>
            <a:r>
              <a:rPr lang="es-ES" sz="2000" dirty="0">
                <a:latin typeface="Manjari" panose="02000503000000000000" pitchFamily="2" charset="0"/>
                <a:cs typeface="Manjari" panose="02000503000000000000" pitchFamily="2" charset="0"/>
              </a:rPr>
              <a:t>A pesar de que este curso se centra en las posturas para la realización de automasajes, a manera de ejemplo se explicaran algunas de las posturas correctas en actividades de la vida diaria. </a:t>
            </a:r>
            <a:endParaRPr lang="es-ES" sz="2000" dirty="0">
              <a:latin typeface="Manjari" panose="02000503000000000000" pitchFamily="2" charset="0"/>
              <a:cs typeface="Manjari" panose="02000503000000000000" pitchFamily="2" charset="0"/>
              <a:hlinkClick r:id="rId3"/>
            </a:endParaRPr>
          </a:p>
        </p:txBody>
      </p:sp>
    </p:spTree>
    <p:extLst>
      <p:ext uri="{BB962C8B-B14F-4D97-AF65-F5344CB8AC3E}">
        <p14:creationId xmlns:p14="http://schemas.microsoft.com/office/powerpoint/2010/main" val="310660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pic>
        <p:nvPicPr>
          <p:cNvPr id="7" name="Imagen 6">
            <a:extLst>
              <a:ext uri="{FF2B5EF4-FFF2-40B4-BE49-F238E27FC236}">
                <a16:creationId xmlns:a16="http://schemas.microsoft.com/office/drawing/2014/main" id="{34E33E5F-1704-405A-8935-C97CFC147A0C}"/>
              </a:ext>
            </a:extLst>
          </p:cNvPr>
          <p:cNvPicPr>
            <a:picLocks noChangeAspect="1"/>
          </p:cNvPicPr>
          <p:nvPr/>
        </p:nvPicPr>
        <p:blipFill rotWithShape="1">
          <a:blip r:embed="rId3"/>
          <a:srcRect l="22500" t="34401" r="17016" b="16973"/>
          <a:stretch/>
        </p:blipFill>
        <p:spPr>
          <a:xfrm>
            <a:off x="5134707" y="2108881"/>
            <a:ext cx="6686923" cy="3022489"/>
          </a:xfrm>
          <a:prstGeom prst="rect">
            <a:avLst/>
          </a:prstGeom>
        </p:spPr>
      </p:pic>
      <p:sp>
        <p:nvSpPr>
          <p:cNvPr id="8" name="Título 1">
            <a:extLst>
              <a:ext uri="{FF2B5EF4-FFF2-40B4-BE49-F238E27FC236}">
                <a16:creationId xmlns:a16="http://schemas.microsoft.com/office/drawing/2014/main" id="{02292CA7-5B73-4C09-9D34-045A19FF20DB}"/>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Higiene postural en actividades de la vida diaria</a:t>
            </a:r>
            <a:endParaRPr lang="es-CR" sz="3000" b="1" dirty="0">
              <a:latin typeface="Manjari" panose="02000503000000000000" pitchFamily="2" charset="0"/>
              <a:cs typeface="Manjari" panose="02000503000000000000" pitchFamily="2" charset="0"/>
            </a:endParaRPr>
          </a:p>
        </p:txBody>
      </p:sp>
      <p:sp>
        <p:nvSpPr>
          <p:cNvPr id="9" name="Título 1">
            <a:extLst>
              <a:ext uri="{FF2B5EF4-FFF2-40B4-BE49-F238E27FC236}">
                <a16:creationId xmlns:a16="http://schemas.microsoft.com/office/drawing/2014/main" id="{69625334-311B-4F7D-8655-32E653C51F42}"/>
              </a:ext>
            </a:extLst>
          </p:cNvPr>
          <p:cNvSpPr txBox="1">
            <a:spLocks/>
          </p:cNvSpPr>
          <p:nvPr/>
        </p:nvSpPr>
        <p:spPr>
          <a:xfrm>
            <a:off x="548640" y="1987207"/>
            <a:ext cx="4192172" cy="3339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pPr>
            <a:r>
              <a:rPr lang="es-ES" sz="2000" dirty="0">
                <a:latin typeface="Manjari" panose="02000503000000000000" pitchFamily="2" charset="0"/>
                <a:cs typeface="Manjari" panose="02000503000000000000" pitchFamily="2" charset="0"/>
              </a:rPr>
              <a:t>Utilizar la computadora o dispositivos similares en una silla o sillón:</a:t>
            </a:r>
          </a:p>
          <a:p>
            <a:pPr marL="342900" indent="-342900">
              <a:lnSpc>
                <a:spcPct val="160000"/>
              </a:lnSpc>
              <a:buFont typeface="Arial" panose="020B0604020202020204" pitchFamily="34" charset="0"/>
              <a:buChar char="•"/>
            </a:pPr>
            <a:r>
              <a:rPr lang="es-ES" sz="2000" dirty="0">
                <a:latin typeface="Manjari" panose="02000503000000000000" pitchFamily="2" charset="0"/>
                <a:cs typeface="Manjari" panose="02000503000000000000" pitchFamily="2" charset="0"/>
              </a:rPr>
              <a:t>Apoye la espalda en el respaldar. </a:t>
            </a:r>
          </a:p>
          <a:p>
            <a:pPr marL="342900" indent="-342900">
              <a:lnSpc>
                <a:spcPct val="160000"/>
              </a:lnSpc>
              <a:buFont typeface="Arial" panose="020B0604020202020204" pitchFamily="34" charset="0"/>
              <a:buChar char="•"/>
            </a:pPr>
            <a:r>
              <a:rPr lang="es-ES" sz="2000" dirty="0">
                <a:latin typeface="Manjari" panose="02000503000000000000" pitchFamily="2" charset="0"/>
                <a:cs typeface="Manjari" panose="02000503000000000000" pitchFamily="2" charset="0"/>
              </a:rPr>
              <a:t>Apoye los pies en el piso. </a:t>
            </a:r>
          </a:p>
          <a:p>
            <a:pPr marL="342900" indent="-342900">
              <a:lnSpc>
                <a:spcPct val="160000"/>
              </a:lnSpc>
              <a:buFont typeface="Arial" panose="020B0604020202020204" pitchFamily="34" charset="0"/>
              <a:buChar char="•"/>
            </a:pPr>
            <a:r>
              <a:rPr lang="es-ES" sz="2000" dirty="0">
                <a:latin typeface="Manjari" panose="02000503000000000000" pitchFamily="2" charset="0"/>
                <a:cs typeface="Manjari" panose="02000503000000000000" pitchFamily="2" charset="0"/>
              </a:rPr>
              <a:t>Procure evitar colocar la computadora directamente sobre los muslos, utilice una superficie de apoyo. </a:t>
            </a:r>
          </a:p>
        </p:txBody>
      </p:sp>
      <p:sp>
        <p:nvSpPr>
          <p:cNvPr id="10" name="Marcador de contenido 2">
            <a:extLst>
              <a:ext uri="{FF2B5EF4-FFF2-40B4-BE49-F238E27FC236}">
                <a16:creationId xmlns:a16="http://schemas.microsoft.com/office/drawing/2014/main" id="{7908CEE6-FF14-414E-A6CC-9DA5BE26BB54}"/>
              </a:ext>
            </a:extLst>
          </p:cNvPr>
          <p:cNvSpPr txBox="1">
            <a:spLocks/>
          </p:cNvSpPr>
          <p:nvPr/>
        </p:nvSpPr>
        <p:spPr>
          <a:xfrm>
            <a:off x="237448" y="6130978"/>
            <a:ext cx="11954551" cy="71363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s-ES" sz="2000" dirty="0">
                <a:latin typeface="Manjari" panose="02000503000000000000" pitchFamily="2" charset="0"/>
                <a:cs typeface="Manjari" panose="02000503000000000000" pitchFamily="2" charset="0"/>
              </a:rPr>
              <a:t>Fuente: </a:t>
            </a:r>
            <a:r>
              <a:rPr lang="es-CR" sz="2000" dirty="0">
                <a:latin typeface="Manjari" panose="02000503000000000000" pitchFamily="2" charset="0"/>
              </a:rPr>
              <a:t>FREMAP (s.f). </a:t>
            </a:r>
            <a:r>
              <a:rPr lang="es-ES" sz="2000" dirty="0">
                <a:latin typeface="Manjari" panose="02000503000000000000" pitchFamily="2" charset="0"/>
              </a:rPr>
              <a:t>Guía </a:t>
            </a:r>
            <a:r>
              <a:rPr lang="es-ES" sz="2000" dirty="0">
                <a:latin typeface="Manjari" panose="02000503000000000000" pitchFamily="2" charset="0"/>
                <a:cs typeface="Manjari" panose="02000503000000000000" pitchFamily="2" charset="0"/>
              </a:rPr>
              <a:t>para el cuidado de la espalda. </a:t>
            </a:r>
            <a:r>
              <a:rPr lang="es-ES" sz="2000" dirty="0">
                <a:latin typeface="Manjari" panose="02000503000000000000" pitchFamily="2" charset="0"/>
                <a:cs typeface="Manjari" panose="02000503000000000000" pitchFamily="2" charset="0"/>
                <a:hlinkClick r:id="rId4"/>
              </a:rPr>
              <a:t>https://www.icv.csic.es/prevencion/Documentos/manuales/Guia_para_el_cuidado_de_la_espalda.pdf</a:t>
            </a:r>
            <a:endParaRPr lang="es-ES" sz="2000" dirty="0">
              <a:latin typeface="Manjari" panose="02000503000000000000" pitchFamily="2" charset="0"/>
              <a:cs typeface="Manjari" panose="02000503000000000000" pitchFamily="2" charset="0"/>
            </a:endParaRPr>
          </a:p>
        </p:txBody>
      </p:sp>
    </p:spTree>
    <p:extLst>
      <p:ext uri="{BB962C8B-B14F-4D97-AF65-F5344CB8AC3E}">
        <p14:creationId xmlns:p14="http://schemas.microsoft.com/office/powerpoint/2010/main" val="1311584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8" name="Título 1">
            <a:extLst>
              <a:ext uri="{FF2B5EF4-FFF2-40B4-BE49-F238E27FC236}">
                <a16:creationId xmlns:a16="http://schemas.microsoft.com/office/drawing/2014/main" id="{02292CA7-5B73-4C09-9D34-045A19FF20DB}"/>
              </a:ext>
            </a:extLst>
          </p:cNvPr>
          <p:cNvSpPr>
            <a:spLocks noGrp="1"/>
          </p:cNvSpPr>
          <p:nvPr>
            <p:ph type="title"/>
          </p:nvPr>
        </p:nvSpPr>
        <p:spPr>
          <a:xfrm>
            <a:off x="548640" y="365125"/>
            <a:ext cx="10515600" cy="1325563"/>
          </a:xfrm>
        </p:spPr>
        <p:txBody>
          <a:bodyPr>
            <a:normAutofit/>
          </a:bodyPr>
          <a:lstStyle/>
          <a:p>
            <a:r>
              <a:rPr lang="es-ES" sz="3000" b="1" dirty="0">
                <a:latin typeface="Manjari" panose="02000503000000000000" pitchFamily="2" charset="0"/>
                <a:cs typeface="Manjari" panose="02000503000000000000" pitchFamily="2" charset="0"/>
              </a:rPr>
              <a:t>Higiene postural en actividades de la vida diaria</a:t>
            </a:r>
            <a:endParaRPr lang="es-CR" sz="3000" b="1" dirty="0">
              <a:latin typeface="Manjari" panose="02000503000000000000" pitchFamily="2" charset="0"/>
              <a:cs typeface="Manjari" panose="02000503000000000000" pitchFamily="2" charset="0"/>
            </a:endParaRPr>
          </a:p>
        </p:txBody>
      </p:sp>
      <p:sp>
        <p:nvSpPr>
          <p:cNvPr id="9" name="Título 1">
            <a:extLst>
              <a:ext uri="{FF2B5EF4-FFF2-40B4-BE49-F238E27FC236}">
                <a16:creationId xmlns:a16="http://schemas.microsoft.com/office/drawing/2014/main" id="{69625334-311B-4F7D-8655-32E653C51F42}"/>
              </a:ext>
            </a:extLst>
          </p:cNvPr>
          <p:cNvSpPr txBox="1">
            <a:spLocks/>
          </p:cNvSpPr>
          <p:nvPr/>
        </p:nvSpPr>
        <p:spPr>
          <a:xfrm>
            <a:off x="237448" y="1890809"/>
            <a:ext cx="5681858" cy="36556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s-ES" sz="2000" dirty="0">
                <a:latin typeface="Manjari" panose="02000503000000000000" pitchFamily="2" charset="0"/>
              </a:rPr>
              <a:t>Uso de celulares u otros similares:</a:t>
            </a:r>
          </a:p>
          <a:p>
            <a:pPr marL="342900" indent="-342900">
              <a:lnSpc>
                <a:spcPct val="150000"/>
              </a:lnSpc>
              <a:buFont typeface="Arial" panose="020B0604020202020204" pitchFamily="34" charset="0"/>
              <a:buChar char="•"/>
            </a:pPr>
            <a:r>
              <a:rPr lang="es-MX" sz="2000" dirty="0">
                <a:latin typeface="Manjari" panose="02000503000000000000" pitchFamily="2" charset="0"/>
              </a:rPr>
              <a:t>Nunca sujete el móvil entre el oído y el hombro. Utiliza para ello el micrófono o el auricular auxiliar.</a:t>
            </a:r>
            <a:endParaRPr lang="es-ES" sz="2000" dirty="0">
              <a:latin typeface="Manjari" panose="02000503000000000000" pitchFamily="2" charset="0"/>
            </a:endParaRPr>
          </a:p>
          <a:p>
            <a:pPr marL="342900" indent="-342900">
              <a:lnSpc>
                <a:spcPct val="150000"/>
              </a:lnSpc>
              <a:buFont typeface="Arial" panose="020B0604020202020204" pitchFamily="34" charset="0"/>
              <a:buChar char="•"/>
            </a:pPr>
            <a:r>
              <a:rPr lang="es-MX" sz="2000" dirty="0">
                <a:latin typeface="Manjari" panose="02000503000000000000" pitchFamily="2" charset="0"/>
              </a:rPr>
              <a:t>Colocarlo ligeramente por debajo de la altura de los hombros y a unos 30 cm del pecho aproximadamente, con el cuello y las muñecas rectas, y los hombros relajados.</a:t>
            </a:r>
          </a:p>
          <a:p>
            <a:pPr marL="342900" indent="-342900">
              <a:lnSpc>
                <a:spcPct val="150000"/>
              </a:lnSpc>
              <a:buFont typeface="Arial" panose="020B0604020202020204" pitchFamily="34" charset="0"/>
              <a:buChar char="•"/>
            </a:pPr>
            <a:r>
              <a:rPr lang="es-MX" sz="2000" dirty="0">
                <a:latin typeface="Manjari" panose="02000503000000000000" pitchFamily="2" charset="0"/>
              </a:rPr>
              <a:t>Mantenga la espalda apoyada en el respaldo del asiento.</a:t>
            </a:r>
            <a:endParaRPr lang="es-CR" sz="2000" dirty="0">
              <a:latin typeface="Manjari" panose="02000503000000000000" pitchFamily="2" charset="0"/>
            </a:endParaRPr>
          </a:p>
        </p:txBody>
      </p:sp>
      <p:sp>
        <p:nvSpPr>
          <p:cNvPr id="10" name="Marcador de contenido 2">
            <a:extLst>
              <a:ext uri="{FF2B5EF4-FFF2-40B4-BE49-F238E27FC236}">
                <a16:creationId xmlns:a16="http://schemas.microsoft.com/office/drawing/2014/main" id="{7908CEE6-FF14-414E-A6CC-9DA5BE26BB54}"/>
              </a:ext>
            </a:extLst>
          </p:cNvPr>
          <p:cNvSpPr txBox="1">
            <a:spLocks/>
          </p:cNvSpPr>
          <p:nvPr/>
        </p:nvSpPr>
        <p:spPr>
          <a:xfrm>
            <a:off x="237448" y="6130978"/>
            <a:ext cx="11954551" cy="71363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s-ES" sz="2000" dirty="0">
                <a:latin typeface="Manjari" panose="02000503000000000000" pitchFamily="2" charset="0"/>
                <a:cs typeface="Manjari" panose="02000503000000000000" pitchFamily="2" charset="0"/>
              </a:rPr>
              <a:t>Fuente: </a:t>
            </a:r>
            <a:r>
              <a:rPr lang="es-CR" sz="2000" dirty="0">
                <a:latin typeface="Manjari" panose="02000503000000000000" pitchFamily="2" charset="0"/>
              </a:rPr>
              <a:t>FREMAP (s.f). </a:t>
            </a:r>
            <a:r>
              <a:rPr lang="es-ES" sz="2000" dirty="0">
                <a:latin typeface="Manjari" panose="02000503000000000000" pitchFamily="2" charset="0"/>
              </a:rPr>
              <a:t>Guía </a:t>
            </a:r>
            <a:r>
              <a:rPr lang="es-ES" sz="2000" dirty="0">
                <a:latin typeface="Manjari" panose="02000503000000000000" pitchFamily="2" charset="0"/>
                <a:cs typeface="Manjari" panose="02000503000000000000" pitchFamily="2" charset="0"/>
              </a:rPr>
              <a:t>para el cuidado de la espalda. </a:t>
            </a:r>
            <a:r>
              <a:rPr lang="es-ES" sz="2000" dirty="0">
                <a:latin typeface="Manjari" panose="02000503000000000000" pitchFamily="2" charset="0"/>
                <a:cs typeface="Manjari" panose="02000503000000000000" pitchFamily="2" charset="0"/>
                <a:hlinkClick r:id="rId3"/>
              </a:rPr>
              <a:t>https://www.icv.csic.es/prevencion/Documentos/manuales/Guia_para_el_cuidado_de_la_espalda.pdf</a:t>
            </a:r>
            <a:endParaRPr lang="es-ES" sz="2000" dirty="0">
              <a:latin typeface="Manjari" panose="02000503000000000000" pitchFamily="2" charset="0"/>
              <a:cs typeface="Manjari" panose="02000503000000000000" pitchFamily="2" charset="0"/>
            </a:endParaRPr>
          </a:p>
        </p:txBody>
      </p:sp>
      <p:pic>
        <p:nvPicPr>
          <p:cNvPr id="4" name="Imagen 3">
            <a:extLst>
              <a:ext uri="{FF2B5EF4-FFF2-40B4-BE49-F238E27FC236}">
                <a16:creationId xmlns:a16="http://schemas.microsoft.com/office/drawing/2014/main" id="{43670AE4-3393-4C4B-B3F7-600501B33A65}"/>
              </a:ext>
            </a:extLst>
          </p:cNvPr>
          <p:cNvPicPr>
            <a:picLocks noChangeAspect="1"/>
          </p:cNvPicPr>
          <p:nvPr/>
        </p:nvPicPr>
        <p:blipFill rotWithShape="1">
          <a:blip r:embed="rId4"/>
          <a:srcRect l="24294" t="40069" r="23206" b="23466"/>
          <a:stretch/>
        </p:blipFill>
        <p:spPr>
          <a:xfrm>
            <a:off x="6272693" y="2275187"/>
            <a:ext cx="5681859" cy="2218780"/>
          </a:xfrm>
          <a:prstGeom prst="rect">
            <a:avLst/>
          </a:prstGeom>
        </p:spPr>
      </p:pic>
    </p:spTree>
    <p:extLst>
      <p:ext uri="{BB962C8B-B14F-4D97-AF65-F5344CB8AC3E}">
        <p14:creationId xmlns:p14="http://schemas.microsoft.com/office/powerpoint/2010/main" val="11461326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8E156A4674AD34E80549F9903209FC7" ma:contentTypeVersion="14" ma:contentTypeDescription="Crear nuevo documento." ma:contentTypeScope="" ma:versionID="9a19e94fa92c6703d29aaa674c5b0158">
  <xsd:schema xmlns:xsd="http://www.w3.org/2001/XMLSchema" xmlns:xs="http://www.w3.org/2001/XMLSchema" xmlns:p="http://schemas.microsoft.com/office/2006/metadata/properties" xmlns:ns3="70ab383b-58b9-46d8-b118-db47001474ef" xmlns:ns4="1171030a-9e6b-4f0d-bee7-c0e2ebeff5d2" targetNamespace="http://schemas.microsoft.com/office/2006/metadata/properties" ma:root="true" ma:fieldsID="b37f07afa12f9894de981218e87f845e" ns3:_="" ns4:_="">
    <xsd:import namespace="70ab383b-58b9-46d8-b118-db47001474ef"/>
    <xsd:import namespace="1171030a-9e6b-4f0d-bee7-c0e2ebeff5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b383b-58b9-46d8-b118-db47001474ef"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71030a-9e6b-4f0d-bee7-c0e2ebeff5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645485-6978-471F-8FB3-70CCCE8A1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ab383b-58b9-46d8-b118-db47001474ef"/>
    <ds:schemaRef ds:uri="1171030a-9e6b-4f0d-bee7-c0e2ebeff5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C8046C-3822-489F-BC11-FF2F0D07DBDB}">
  <ds:schemaRefs>
    <ds:schemaRef ds:uri="http://purl.org/dc/elements/1.1/"/>
    <ds:schemaRef ds:uri="http://purl.org/dc/dcmitype/"/>
    <ds:schemaRef ds:uri="http://schemas.microsoft.com/office/2006/documentManagement/types"/>
    <ds:schemaRef ds:uri="70ab383b-58b9-46d8-b118-db47001474ef"/>
    <ds:schemaRef ds:uri="1171030a-9e6b-4f0d-bee7-c0e2ebeff5d2"/>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8B91E93C-2ECE-408B-B694-D79972820D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2554</TotalTime>
  <Words>2450</Words>
  <Application>Microsoft Office PowerPoint</Application>
  <PresentationFormat>Panorámica</PresentationFormat>
  <Paragraphs>133</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24</vt:i4>
      </vt:variant>
    </vt:vector>
  </HeadingPairs>
  <TitlesOfParts>
    <vt:vector size="33" baseType="lpstr">
      <vt:lpstr>Arial</vt:lpstr>
      <vt:lpstr>Calibri</vt:lpstr>
      <vt:lpstr>Calibri Light</vt:lpstr>
      <vt:lpstr>Helvetica</vt:lpstr>
      <vt:lpstr>Manjari</vt:lpstr>
      <vt:lpstr>Montserrat Medium</vt:lpstr>
      <vt:lpstr>Wingdings</vt:lpstr>
      <vt:lpstr>Tema de Office</vt:lpstr>
      <vt:lpstr>1_Tema de Office</vt:lpstr>
      <vt:lpstr>Presentación de PowerPoint</vt:lpstr>
      <vt:lpstr>Higiene postural</vt:lpstr>
      <vt:lpstr>Higiene postural</vt:lpstr>
      <vt:lpstr>Presentación de PowerPoint</vt:lpstr>
      <vt:lpstr>Principios de higiene postural</vt:lpstr>
      <vt:lpstr>Principios de higiene postural</vt:lpstr>
      <vt:lpstr>Higiene postural en actividades de la vida diaria</vt:lpstr>
      <vt:lpstr>Higiene postural en actividades de la vida diaria</vt:lpstr>
      <vt:lpstr>Higiene postural en actividades de la vida diaria</vt:lpstr>
      <vt:lpstr>Higiene postural en actividades de la vida diaria</vt:lpstr>
      <vt:lpstr>Higiene postural en actividades de la vida diaria</vt:lpstr>
      <vt:lpstr>Higiene postural en actividades de la vida diaria</vt:lpstr>
      <vt:lpstr>Higiene postural en actividades de la vida diaria</vt:lpstr>
      <vt:lpstr>Postura al estar en sedestación </vt:lpstr>
      <vt:lpstr>Higiene postural para la realización de automasaje </vt:lpstr>
      <vt:lpstr>Higiene postural para la realización de automasaje </vt:lpstr>
      <vt:lpstr>Higiene postural para la realización de automasaje  Posturas básicas</vt:lpstr>
      <vt:lpstr>Higiene postural para la realización de automasaje  Posturas básicas</vt:lpstr>
      <vt:lpstr>Higiene postural para la realización de automasaje  Posturas básicas</vt:lpstr>
      <vt:lpstr>Higiene postural para la realización de automasaje  Posturas básicas</vt:lpstr>
      <vt:lpstr>Higiene postural para la realización de automasaje  Posturas básicas</vt:lpstr>
      <vt:lpstr>Higiene postural para la realización de automasaje  Posturas básicas</vt:lpstr>
      <vt:lpstr>Presentación de PowerPoint</vt:lpstr>
      <vt:lpstr>Continuación…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Fernanda Jimenez Vargas</dc:creator>
  <cp:lastModifiedBy>Sylvia Alexandra</cp:lastModifiedBy>
  <cp:revision>132</cp:revision>
  <dcterms:created xsi:type="dcterms:W3CDTF">2021-03-17T02:02:25Z</dcterms:created>
  <dcterms:modified xsi:type="dcterms:W3CDTF">2022-07-22T19:19:37Z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0x010100D8E156A4674AD34E80549F9903209FC7</vt:lpwstr>
  </property>
</Properties>
</file>