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sldIdLst>
    <p:sldId id="387" r:id="rId6"/>
    <p:sldId id="354" r:id="rId7"/>
    <p:sldId id="313" r:id="rId8"/>
    <p:sldId id="285" r:id="rId9"/>
    <p:sldId id="316" r:id="rId10"/>
    <p:sldId id="329" r:id="rId11"/>
    <p:sldId id="331" r:id="rId12"/>
    <p:sldId id="330" r:id="rId13"/>
    <p:sldId id="334" r:id="rId14"/>
    <p:sldId id="379" r:id="rId15"/>
    <p:sldId id="335" r:id="rId16"/>
    <p:sldId id="337" r:id="rId17"/>
    <p:sldId id="333" r:id="rId18"/>
    <p:sldId id="338" r:id="rId19"/>
    <p:sldId id="339" r:id="rId20"/>
    <p:sldId id="348" r:id="rId21"/>
    <p:sldId id="350" r:id="rId22"/>
    <p:sldId id="340" r:id="rId23"/>
    <p:sldId id="341" r:id="rId24"/>
    <p:sldId id="342" r:id="rId25"/>
    <p:sldId id="343" r:id="rId26"/>
    <p:sldId id="344" r:id="rId27"/>
    <p:sldId id="345" r:id="rId28"/>
    <p:sldId id="347" r:id="rId29"/>
    <p:sldId id="351" r:id="rId30"/>
    <p:sldId id="325" r:id="rId31"/>
    <p:sldId id="323" r:id="rId32"/>
    <p:sldId id="346" r:id="rId3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Cristina Lara Escalante" initials="ACLE" lastIdx="1" clrIdx="0">
    <p:extLst>
      <p:ext uri="{19B8F6BF-5375-455C-9EA6-DF929625EA0E}">
        <p15:presenceInfo xmlns:p15="http://schemas.microsoft.com/office/powerpoint/2012/main" userId="Angela Cristina Lara Escalan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05575-511B-4AC4-BC07-9C8985347850}" v="259" dt="2021-10-12T16:54:54.2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2" autoAdjust="0"/>
    <p:restoredTop sz="94672"/>
  </p:normalViewPr>
  <p:slideViewPr>
    <p:cSldViewPr snapToGrid="0" snapToObjects="1">
      <p:cViewPr varScale="1">
        <p:scale>
          <a:sx n="64" d="100"/>
          <a:sy n="64" d="100"/>
        </p:scale>
        <p:origin x="360" y="3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99502-26AA-2F41-A3D7-5A3026EDDC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43606148-8857-7B4B-A979-A6F56F5E0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13D5DDEC-4B31-E74A-8399-4519D630F639}"/>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7F3FBF09-B5EE-9E42-8101-7B7754C7C9F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D495DB-0E3F-954A-AA9B-8E78B35DE7F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95048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49B6E-7A1C-374B-BF72-24BBCA5ECFB2}"/>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46448EC-2D9C-6C4B-B79D-42FE57856D7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1F13A7C-350B-8843-89F8-43629F6EEE9C}"/>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8C620130-C27F-1D47-B2A3-B36BF42178D5}"/>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342BDE1-2F8A-9547-9EE1-63DF527AE570}"/>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9948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C32FEC-1B0E-E74D-B535-E7785FB1632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84BDD74-2A53-7C4F-BCE8-F3075FFEF4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02D78FC-4E3F-A54A-85DF-CFDB3BF94D74}"/>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34C3F840-F362-5844-9F7D-96A90B785D3D}"/>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D0CF0AAF-0E20-F444-8324-119CAE2AC7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32216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43479124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del título</a:t>
            </a:r>
          </a:p>
        </p:txBody>
      </p:sp>
      <p:sp>
        <p:nvSpPr>
          <p:cNvPr id="30" name="Nivel de texto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7521512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838200" y="1825625"/>
            <a:ext cx="5181600" cy="43513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8815634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99509068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333209253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4006979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82809585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Marcador de posición de imagen 2"/>
          <p:cNvSpPr>
            <a:spLocks noGrp="1"/>
          </p:cNvSpPr>
          <p:nvPr>
            <p:ph type="pic" sz="half" idx="13"/>
          </p:nvPr>
        </p:nvSpPr>
        <p:spPr>
          <a:xfrm>
            <a:off x="5183187" y="987425"/>
            <a:ext cx="6172201" cy="4873625"/>
          </a:xfrm>
          <a:prstGeom prst="rect">
            <a:avLst/>
          </a:prstGeom>
        </p:spPr>
        <p:txBody>
          <a:bodyPr lIns="91439" rIns="91439">
            <a:noAutofit/>
          </a:bodyPr>
          <a:lstStyle/>
          <a:p>
            <a:endParaRPr dirty="0"/>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1764677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FCDE4-4A8F-1B4C-8865-703D7821983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8A38D2C3-FE90-6546-84B7-F7E93D33E0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78B7202-3BC8-314F-9FCD-523C23A8DAE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D3CEFB4E-90F3-9848-B9DA-609F6635197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384BDD84-FEA6-4A45-A83F-BCE45CABDFD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252704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ítulo y texto vertical">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247854421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ítulo vertical y texto">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8724900" y="365125"/>
            <a:ext cx="2628900" cy="5811838"/>
          </a:xfrm>
          <a:prstGeom prst="rect">
            <a:avLst/>
          </a:prstGeom>
        </p:spPr>
        <p:txBody>
          <a:bodyPr/>
          <a:lstStyle/>
          <a:p>
            <a:r>
              <a:t>Texto del título</a:t>
            </a:r>
          </a:p>
        </p:txBody>
      </p:sp>
      <p:sp>
        <p:nvSpPr>
          <p:cNvPr id="102" name="Nivel de texto 1…"/>
          <p:cNvSpPr txBox="1">
            <a:spLocks noGrp="1"/>
          </p:cNvSpPr>
          <p:nvPr>
            <p:ph type="body" idx="1"/>
          </p:nvPr>
        </p:nvSpPr>
        <p:spPr>
          <a:xfrm>
            <a:off x="838200" y="365125"/>
            <a:ext cx="7734300" cy="581183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dirty="0"/>
          </a:p>
        </p:txBody>
      </p:sp>
    </p:spTree>
    <p:extLst>
      <p:ext uri="{BB962C8B-B14F-4D97-AF65-F5344CB8AC3E}">
        <p14:creationId xmlns:p14="http://schemas.microsoft.com/office/powerpoint/2010/main" val="132497677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54C90-84B9-A84A-B721-E36F3675DD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E8AF2C8-F4FE-4F40-8FA8-05E4FF07C0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4ADC39-F366-F54C-9394-1F386A1ABE07}"/>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E076D87A-168E-634A-ADF5-740F42647C6A}"/>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1AC40A4-B961-8549-882B-9F7331BB1B5D}"/>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28843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F466F-A0F1-D747-8AE0-04BDAF703CA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14B80C28-C7CF-3944-BC91-DD9D8A6F9C4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67F15C3A-E077-1C4F-968C-9BA201FF16E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E1C35931-BB3C-084A-A53A-9FA2B3FA3006}"/>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1450F171-1C3E-9446-A899-789D1B72739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D7676C11-A443-FE4C-A0D3-AE1619CA5615}"/>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4070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3C5F1-04CB-DE40-BAE2-3A1D5596FA7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8F720F9-96E4-B149-A941-2C3992F2B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233E11C-6B17-D349-8EEB-5AFFB41518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F424D6D5-AA38-6543-81FF-83A9024284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C4084C-3E2E-4141-AE82-F2327E8A023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3BB9D45F-F3F7-0E48-ACAE-985C25EBD566}"/>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8" name="Marcador de pie de página 7">
            <a:extLst>
              <a:ext uri="{FF2B5EF4-FFF2-40B4-BE49-F238E27FC236}">
                <a16:creationId xmlns:a16="http://schemas.microsoft.com/office/drawing/2014/main" id="{EAB1BF76-C8C2-1549-9CD2-DC2C4AE30195}"/>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D426DB59-919A-5A43-B183-BE8C60BD25F3}"/>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6984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E42C37-08EC-B343-9E5E-61B3446529C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1DBE868-9D4B-ED41-A305-35EB3C1DB551}"/>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4" name="Marcador de pie de página 3">
            <a:extLst>
              <a:ext uri="{FF2B5EF4-FFF2-40B4-BE49-F238E27FC236}">
                <a16:creationId xmlns:a16="http://schemas.microsoft.com/office/drawing/2014/main" id="{D5E9B0D0-530A-9047-A52B-E0FC70B37515}"/>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C44F4FC3-DF14-3642-B68D-6BF928D3A007}"/>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9662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0FAAC2-1ACF-DA4A-B407-7CB0E1E1935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3" name="Marcador de pie de página 2">
            <a:extLst>
              <a:ext uri="{FF2B5EF4-FFF2-40B4-BE49-F238E27FC236}">
                <a16:creationId xmlns:a16="http://schemas.microsoft.com/office/drawing/2014/main" id="{F93677A1-D620-DB4B-8CE3-0284C0FCD930}"/>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B73DA06D-6905-DD49-9185-0BC7A7811E22}"/>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31283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5F041-ABEF-D043-BAC0-FF18C70100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FB1780C-6AAD-984A-A579-450EF42E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0044C9A9-1419-4E40-BAB7-6D06D937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70E494-A4E0-EC45-AAD9-4FDD0797EC9A}"/>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CA1C05D3-FF8C-984E-BD3F-EC86D43798B8}"/>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5DC113D-7DDA-FB47-B8C5-1D81AF331618}"/>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82006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4FDEBB-AE90-904D-80A7-1BEA0F1D26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19CDE781-6B10-9442-88FF-5A4EF03F42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F4F72A93-94D6-7B4C-81A3-5CA6E11F1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789A73E-6DFF-784A-83E2-25D34429F088}"/>
              </a:ext>
            </a:extLst>
          </p:cNvPr>
          <p:cNvSpPr>
            <a:spLocks noGrp="1"/>
          </p:cNvSpPr>
          <p:nvPr>
            <p:ph type="dt" sz="half" idx="10"/>
          </p:nvPr>
        </p:nvSpPr>
        <p:spPr/>
        <p:txBody>
          <a:bodyPr/>
          <a:lstStyle/>
          <a:p>
            <a:fld id="{B71144A3-3847-AA4B-87A0-21A02EC8B801}" type="datetimeFigureOut">
              <a:rPr lang="es-CR" smtClean="0"/>
              <a:t>22/7/2022</a:t>
            </a:fld>
            <a:endParaRPr lang="es-CR" dirty="0"/>
          </a:p>
        </p:txBody>
      </p:sp>
      <p:sp>
        <p:nvSpPr>
          <p:cNvPr id="6" name="Marcador de pie de página 5">
            <a:extLst>
              <a:ext uri="{FF2B5EF4-FFF2-40B4-BE49-F238E27FC236}">
                <a16:creationId xmlns:a16="http://schemas.microsoft.com/office/drawing/2014/main" id="{A0B1A1AA-C13D-AA4B-8425-8F8EB96BEE7B}"/>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73612A86-3D1C-D64F-87D5-F8404272AAF6}"/>
              </a:ext>
            </a:extLst>
          </p:cNvPr>
          <p:cNvSpPr>
            <a:spLocks noGrp="1"/>
          </p:cNvSpPr>
          <p:nvPr>
            <p:ph type="sldNum" sz="quarter" idx="12"/>
          </p:nvPr>
        </p:nvSpPr>
        <p:spPr/>
        <p:txBody>
          <a:bodyPr/>
          <a:lstStyle/>
          <a:p>
            <a:fld id="{8E5700A3-FC3D-FF44-9BE2-DCDC6E686313}" type="slidenum">
              <a:rPr lang="es-CR" smtClean="0"/>
              <a:t>‹Nº›</a:t>
            </a:fld>
            <a:endParaRPr lang="es-CR" dirty="0"/>
          </a:p>
        </p:txBody>
      </p:sp>
    </p:spTree>
    <p:extLst>
      <p:ext uri="{BB962C8B-B14F-4D97-AF65-F5344CB8AC3E}">
        <p14:creationId xmlns:p14="http://schemas.microsoft.com/office/powerpoint/2010/main" val="165346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B73D1D-43CD-4841-AC5B-F15537A56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51E47C4-5BB9-3C44-B3E0-C6A5B2472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6E0A4A6-A250-0643-8ED3-B224F54AC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144A3-3847-AA4B-87A0-21A02EC8B801}" type="datetimeFigureOut">
              <a:rPr lang="es-CR" smtClean="0"/>
              <a:t>22/7/2022</a:t>
            </a:fld>
            <a:endParaRPr lang="es-CR" dirty="0"/>
          </a:p>
        </p:txBody>
      </p:sp>
      <p:sp>
        <p:nvSpPr>
          <p:cNvPr id="5" name="Marcador de pie de página 4">
            <a:extLst>
              <a:ext uri="{FF2B5EF4-FFF2-40B4-BE49-F238E27FC236}">
                <a16:creationId xmlns:a16="http://schemas.microsoft.com/office/drawing/2014/main" id="{5A8994FF-1688-EC4E-9948-63CD9A6BC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7F49B131-7355-2B47-B36A-1645AFB143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700A3-FC3D-FF44-9BE2-DCDC6E686313}" type="slidenum">
              <a:rPr lang="es-CR" smtClean="0"/>
              <a:t>‹Nº›</a:t>
            </a:fld>
            <a:endParaRPr lang="es-CR" dirty="0"/>
          </a:p>
        </p:txBody>
      </p:sp>
    </p:spTree>
    <p:extLst>
      <p:ext uri="{BB962C8B-B14F-4D97-AF65-F5344CB8AC3E}">
        <p14:creationId xmlns:p14="http://schemas.microsoft.com/office/powerpoint/2010/main" val="423278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dirty="0"/>
          </a:p>
        </p:txBody>
      </p:sp>
    </p:spTree>
    <p:extLst>
      <p:ext uri="{BB962C8B-B14F-4D97-AF65-F5344CB8AC3E}">
        <p14:creationId xmlns:p14="http://schemas.microsoft.com/office/powerpoint/2010/main" val="188894741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mimanicura.com/remedio-casero-para-nutrir-las-manos-antes-de-tu-manicur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2019.igem.org/Safety/Check_In" TargetMode="Externa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hyperlink" Target="https://www.cigna.com/es-us/individuals-families/health-wellness/hw/ejercicios-de-estiramiento-para-las-muecas-zm2666"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www.cigna.com/es-us/individuals-families/health-wellness/hw/ejercicios-de-estiramiento-para-las-muecas-zm2666"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cigna.com/es-us/individuals-families/health-wellness/hw/ejercicios-de-estiramiento-para-las-muecas-zm2666"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musculaciontotal.com/ejercicios-de-estiramiento/estirar-antebrazo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p6UesmSs5fI?list=PLO2XFfnnnQKF_mqVHazXmwi-tpWvpbIPx" TargetMode="External"/><Relationship Id="rId5" Type="http://schemas.openxmlformats.org/officeDocument/2006/relationships/image" Target="../media/image18.jpeg"/><Relationship Id="rId4" Type="http://schemas.openxmlformats.org/officeDocument/2006/relationships/hyperlink" Target="https://www.youtube.com/watch?v=p6UesmSs5fI&amp;list=PLO2XFfnnnQKF_mqVHazXmwi-tpWvpbIPx&amp;t=33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pO833IvcvYg?list=PLO2XFfnnnQKF_mqVHazXmwi-tpWvpbIPx" TargetMode="External"/><Relationship Id="rId5" Type="http://schemas.openxmlformats.org/officeDocument/2006/relationships/image" Target="../media/image19.jpeg"/><Relationship Id="rId4" Type="http://schemas.openxmlformats.org/officeDocument/2006/relationships/hyperlink" Target="https://www.youtube.com/watch?v=pO833IvcvYg&amp;list=PLO2XFfnnnQKF_mqVHazXmwi-tpWvpbIPx&amp;index=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0zHWVQa4BZI?list=PLO2XFfnnnQKF_mqVHazXmwi-tpWvpbIPx" TargetMode="External"/><Relationship Id="rId5" Type="http://schemas.openxmlformats.org/officeDocument/2006/relationships/image" Target="../media/image20.jpeg"/><Relationship Id="rId4" Type="http://schemas.openxmlformats.org/officeDocument/2006/relationships/hyperlink" Target="https://www.youtube.com/watch?v=0zHWVQa4BZI&amp;list=PLO2XFfnnnQKF_mqVHazXmwi-tpWvpbIPx&amp;index=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F1eyHTCnRrA?list=PLO2XFfnnnQKF_mqVHazXmwi-tpWvpbIPx" TargetMode="External"/><Relationship Id="rId5" Type="http://schemas.openxmlformats.org/officeDocument/2006/relationships/image" Target="../media/image21.jpeg"/><Relationship Id="rId4" Type="http://schemas.openxmlformats.org/officeDocument/2006/relationships/hyperlink" Target="https://www.youtube.com/watch?v=F1eyHTCnRrA&amp;list=PLO2XFfnnnQKF_mqVHazXmwi-tpWvpbIPx&amp;index=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h6dgqY44WOA?list=PLO2XFfnnnQKF_mqVHazXmwi-tpWvpbIPx" TargetMode="External"/><Relationship Id="rId5" Type="http://schemas.openxmlformats.org/officeDocument/2006/relationships/image" Target="../media/image22.jpeg"/><Relationship Id="rId4" Type="http://schemas.openxmlformats.org/officeDocument/2006/relationships/hyperlink" Target="https://www.youtube.com/watch?v=h6dgqY44WOA&amp;list=PLO2XFfnnnQKF_mqVHazXmwi-tpWvpbIPx&amp;index=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SYwT1-d8FKQ?list=PLO2XFfnnnQKF_mqVHazXmwi-tpWvpbIPx" TargetMode="External"/><Relationship Id="rId5" Type="http://schemas.openxmlformats.org/officeDocument/2006/relationships/image" Target="../media/image23.jpeg"/><Relationship Id="rId4" Type="http://schemas.openxmlformats.org/officeDocument/2006/relationships/hyperlink" Target="https://www.youtube.com/watch?v=SYwT1-d8FKQ&amp;list=PLO2XFfnnnQKF_mqVHazXmwi-tpWvpbIPx&amp;index=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sioterapia-online.com/infografias/8-estiramientos-para-cuidar-tus-piernas-y-evitar-lesion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drugs.com/cg_esp/ejercicios-de-rango-de-movimiento-activo.html" TargetMode="External"/><Relationship Id="rId7" Type="http://schemas.openxmlformats.org/officeDocument/2006/relationships/hyperlink" Target="https://www.cigna.com/es-us/individuals-families/health-wellness/hw/ejercicios-de-estiramiento-para-las-muecas-zm2666" TargetMode="External"/><Relationship Id="rId2" Type="http://schemas.openxmlformats.org/officeDocument/2006/relationships/hyperlink" Target="https://www.musculaciontotal.com/ejercicios-de-estiramiento/estirar-antebrazos/" TargetMode="External"/><Relationship Id="rId1" Type="http://schemas.openxmlformats.org/officeDocument/2006/relationships/slideLayout" Target="../slideLayouts/slideLayout2.xml"/><Relationship Id="rId6" Type="http://schemas.openxmlformats.org/officeDocument/2006/relationships/hyperlink" Target="https://www.untumbes.edu.pe/bmedicina/libros/Libros%20de%20Anatom%C3%ADa%20III/libro83.pdf" TargetMode="External"/><Relationship Id="rId5" Type="http://schemas.openxmlformats.org/officeDocument/2006/relationships/hyperlink" Target="https://www.redalyc.org/articulo.oa?id=476259067012" TargetMode="External"/><Relationship Id="rId4" Type="http://schemas.openxmlformats.org/officeDocument/2006/relationships/hyperlink" Target="https://www.fisioterapia-online.com/articulos/estiramientos-musculares-tipos-caracteristicas-y-utilidade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youtube.com/watch?v=pO833IvcvYg&amp;list=PLO2XFfnnnQKF_mqVHazXmwi-tpWvpbIPx&amp;index=2" TargetMode="External"/><Relationship Id="rId7" Type="http://schemas.openxmlformats.org/officeDocument/2006/relationships/hyperlink" Target="https://www.youtube.com/watch?v=SYwT1-d8FKQ&amp;list=PLO2XFfnnnQKF_mqVHazXmwi-tpWvpbIPx&amp;index=6" TargetMode="External"/><Relationship Id="rId2" Type="http://schemas.openxmlformats.org/officeDocument/2006/relationships/hyperlink" Target="https://www.youtube.com/watch?v=p6UesmSs5fI&amp;list=PLO2XFfnnnQKF_mqVHazXmwi-tpWvpbIPx&amp;t=33s" TargetMode="External"/><Relationship Id="rId1" Type="http://schemas.openxmlformats.org/officeDocument/2006/relationships/slideLayout" Target="../slideLayouts/slideLayout2.xml"/><Relationship Id="rId6" Type="http://schemas.openxmlformats.org/officeDocument/2006/relationships/hyperlink" Target="https://www.youtube.com/watch?v=h6dgqY44WOA&amp;list=PLO2XFfnnnQKF_mqVHazXmwi-tpWvpbIPx&amp;index=5" TargetMode="External"/><Relationship Id="rId5" Type="http://schemas.openxmlformats.org/officeDocument/2006/relationships/hyperlink" Target="https://www.youtube.com/watch?v=F1eyHTCnRrA&amp;list=PLO2XFfnnnQKF_mqVHazXmwi-tpWvpbIPx&amp;index=4" TargetMode="External"/><Relationship Id="rId4" Type="http://schemas.openxmlformats.org/officeDocument/2006/relationships/hyperlink" Target="https://www.youtube.com/watch?v=0zHWVQa4BZI&amp;list=PLO2XFfnnnQKF_mqVHazXmwi-tpWvpbIPx&amp;index=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revencion.asepeyo.es/wp-content/uploads/Estiramientos-Prevencion-2020.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fisioterapia-online.com/articulos/estiramientos-musculares-tipos-caracteristicas-y-utilidad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fisioterapia-online.com/articulos/estiramientos-musculares-tipos-caracteristicas-y-utilidad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fisioterapia-online.com/articulos/estiramientos-musculares-tipos-caracteristicas-y-utilidad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 name="Imagen 1">
            <a:extLst>
              <a:ext uri="{FF2B5EF4-FFF2-40B4-BE49-F238E27FC236}">
                <a16:creationId xmlns:a16="http://schemas.microsoft.com/office/drawing/2014/main" id="{8513D113-3842-4239-B4F8-0D0E45AF79C5}"/>
              </a:ext>
            </a:extLst>
          </p:cNvPr>
          <p:cNvPicPr>
            <a:picLocks noChangeAspect="1"/>
          </p:cNvPicPr>
          <p:nvPr/>
        </p:nvPicPr>
        <p:blipFill rotWithShape="1">
          <a:blip r:embed="rId2"/>
          <a:srcRect l="2649" r="-1" b="-1"/>
          <a:stretch/>
        </p:blipFill>
        <p:spPr>
          <a:xfrm>
            <a:off x="20" y="1282"/>
            <a:ext cx="12191980" cy="6856718"/>
          </a:xfrm>
          <a:prstGeom prst="rect">
            <a:avLst/>
          </a:prstGeom>
        </p:spPr>
      </p:pic>
      <p:sp>
        <p:nvSpPr>
          <p:cNvPr id="4" name="Título 1">
            <a:extLst>
              <a:ext uri="{FF2B5EF4-FFF2-40B4-BE49-F238E27FC236}">
                <a16:creationId xmlns:a16="http://schemas.microsoft.com/office/drawing/2014/main" id="{D002037A-6537-4EA7-A368-9DB5BCBF14C6}"/>
              </a:ext>
            </a:extLst>
          </p:cNvPr>
          <p:cNvSpPr txBox="1">
            <a:spLocks/>
          </p:cNvSpPr>
          <p:nvPr/>
        </p:nvSpPr>
        <p:spPr>
          <a:xfrm>
            <a:off x="674556" y="4150491"/>
            <a:ext cx="10972801" cy="12170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4000" b="1" dirty="0">
                <a:solidFill>
                  <a:schemeClr val="bg1"/>
                </a:solidFill>
                <a:latin typeface="Manjari" panose="02000503000000000000" pitchFamily="2" charset="0"/>
                <a:cs typeface="Manjari" panose="02000503000000000000" pitchFamily="2" charset="0"/>
              </a:rPr>
              <a:t>Parte II: Estiramientos y movilización de previo a la realización de automasaje</a:t>
            </a:r>
            <a:endParaRPr lang="es-CR" sz="4000" b="1" dirty="0">
              <a:solidFill>
                <a:schemeClr val="bg1"/>
              </a:solidFill>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59075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548640" y="365125"/>
            <a:ext cx="10515600" cy="915035"/>
          </a:xfrm>
        </p:spPr>
        <p:txBody>
          <a:bodyPr>
            <a:normAutofit/>
          </a:bodyPr>
          <a:lstStyle/>
          <a:p>
            <a:r>
              <a:rPr lang="es-ES" sz="3000" b="1" dirty="0">
                <a:latin typeface="Manjari" panose="02000503000000000000" pitchFamily="2" charset="0"/>
                <a:cs typeface="Manjari" panose="02000503000000000000" pitchFamily="2" charset="0"/>
              </a:rPr>
              <a:t>Contraindicaciones de los estiramientos </a:t>
            </a:r>
            <a:endParaRPr lang="es-CR" sz="3000" b="1" dirty="0">
              <a:latin typeface="Manjari" panose="02000503000000000000" pitchFamily="2" charset="0"/>
              <a:cs typeface="Manjari" panose="02000503000000000000" pitchFamily="2" charset="0"/>
            </a:endParaRPr>
          </a:p>
        </p:txBody>
      </p:sp>
      <p:sp>
        <p:nvSpPr>
          <p:cNvPr id="7" name="CuadroTexto 6">
            <a:extLst>
              <a:ext uri="{FF2B5EF4-FFF2-40B4-BE49-F238E27FC236}">
                <a16:creationId xmlns:a16="http://schemas.microsoft.com/office/drawing/2014/main" id="{913551A0-7FAB-418B-B0B8-254775B6CE84}"/>
              </a:ext>
            </a:extLst>
          </p:cNvPr>
          <p:cNvSpPr txBox="1"/>
          <p:nvPr/>
        </p:nvSpPr>
        <p:spPr>
          <a:xfrm>
            <a:off x="6096000" y="1477424"/>
            <a:ext cx="5702104" cy="3737946"/>
          </a:xfrm>
          <a:prstGeom prst="rect">
            <a:avLst/>
          </a:prstGeom>
          <a:noFill/>
        </p:spPr>
        <p:txBody>
          <a:bodyPr wrap="square">
            <a:spAutoFit/>
          </a:bodyPr>
          <a:lstStyle/>
          <a:p>
            <a:pPr algn="l">
              <a:lnSpc>
                <a:spcPct val="150000"/>
              </a:lnSpc>
              <a:buFont typeface="Arial" panose="020B0604020202020204" pitchFamily="34" charset="0"/>
              <a:buChar char="•"/>
            </a:pPr>
            <a:r>
              <a:rPr lang="es-MX" sz="2000" dirty="0">
                <a:solidFill>
                  <a:srgbClr val="010101"/>
                </a:solidFill>
                <a:latin typeface="Manjari" panose="02000503000000000000"/>
              </a:rPr>
              <a:t>P</a:t>
            </a:r>
            <a:r>
              <a:rPr lang="es-MX" sz="2000" b="0" i="0" dirty="0">
                <a:solidFill>
                  <a:srgbClr val="010101"/>
                </a:solidFill>
                <a:effectLst/>
                <a:latin typeface="Manjari" panose="02000503000000000000"/>
              </a:rPr>
              <a:t>resencia de dolor agudo y punzante de la articulación que se quiera mover.</a:t>
            </a:r>
          </a:p>
          <a:p>
            <a:pPr algn="l">
              <a:lnSpc>
                <a:spcPct val="150000"/>
              </a:lnSpc>
              <a:buFont typeface="Arial" panose="020B0604020202020204" pitchFamily="34" charset="0"/>
              <a:buChar char="•"/>
            </a:pPr>
            <a:r>
              <a:rPr lang="es-MX" sz="2000" dirty="0">
                <a:solidFill>
                  <a:srgbClr val="010101"/>
                </a:solidFill>
                <a:latin typeface="Manjari" panose="02000503000000000000"/>
              </a:rPr>
              <a:t>Presencia de</a:t>
            </a:r>
            <a:r>
              <a:rPr lang="es-MX" sz="2000" b="0" i="0" dirty="0">
                <a:solidFill>
                  <a:srgbClr val="010101"/>
                </a:solidFill>
                <a:effectLst/>
                <a:latin typeface="Manjari" panose="02000503000000000000"/>
              </a:rPr>
              <a:t> hematoma o algún trauma tisular.</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Cuando existe hipermovilidad.</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Si se está en estado de embarazo, consultar antes con su médico.</a:t>
            </a:r>
          </a:p>
          <a:p>
            <a:pPr algn="l">
              <a:lnSpc>
                <a:spcPct val="150000"/>
              </a:lnSpc>
              <a:buFont typeface="Arial" panose="020B0604020202020204" pitchFamily="34" charset="0"/>
              <a:buChar char="•"/>
            </a:pPr>
            <a:r>
              <a:rPr lang="es-MX" sz="2000" b="1" u="sng" dirty="0">
                <a:solidFill>
                  <a:srgbClr val="010101"/>
                </a:solidFill>
                <a:latin typeface="Manjari" panose="02000503000000000000"/>
              </a:rPr>
              <a:t>Consulte con un profesional en salud si tiene dudas sobre otra condición. </a:t>
            </a:r>
            <a:endParaRPr lang="es-MX" sz="2000" b="1" i="0" u="sng" dirty="0">
              <a:solidFill>
                <a:srgbClr val="010101"/>
              </a:solidFill>
              <a:effectLst/>
              <a:latin typeface="Manjari" panose="02000503000000000000"/>
            </a:endParaRPr>
          </a:p>
        </p:txBody>
      </p:sp>
      <p:sp>
        <p:nvSpPr>
          <p:cNvPr id="8" name="CuadroTexto 7">
            <a:extLst>
              <a:ext uri="{FF2B5EF4-FFF2-40B4-BE49-F238E27FC236}">
                <a16:creationId xmlns:a16="http://schemas.microsoft.com/office/drawing/2014/main" id="{050D2763-DA61-4796-B8DE-119D4DB94815}"/>
              </a:ext>
            </a:extLst>
          </p:cNvPr>
          <p:cNvSpPr txBox="1"/>
          <p:nvPr/>
        </p:nvSpPr>
        <p:spPr>
          <a:xfrm>
            <a:off x="329417" y="1477424"/>
            <a:ext cx="5477023" cy="4199611"/>
          </a:xfrm>
          <a:prstGeom prst="rect">
            <a:avLst/>
          </a:prstGeom>
          <a:noFill/>
        </p:spPr>
        <p:txBody>
          <a:bodyPr wrap="square">
            <a:spAutoFit/>
          </a:bodyPr>
          <a:lstStyle/>
          <a:p>
            <a:pPr algn="l">
              <a:lnSpc>
                <a:spcPct val="150000"/>
              </a:lnSpc>
              <a:buFont typeface="Arial" panose="020B0604020202020204" pitchFamily="34" charset="0"/>
              <a:buChar char="•"/>
            </a:pPr>
            <a:r>
              <a:rPr lang="es-MX" sz="2000" dirty="0">
                <a:solidFill>
                  <a:srgbClr val="010101"/>
                </a:solidFill>
                <a:latin typeface="Manjari" panose="02000503000000000000"/>
              </a:rPr>
              <a:t>Evitar estiramientos de columna en caso de tener hernias. </a:t>
            </a:r>
          </a:p>
          <a:p>
            <a:pPr algn="l">
              <a:lnSpc>
                <a:spcPct val="150000"/>
              </a:lnSpc>
              <a:buFont typeface="Arial" panose="020B0604020202020204" pitchFamily="34" charset="0"/>
              <a:buChar char="•"/>
            </a:pPr>
            <a:r>
              <a:rPr lang="es-MX" sz="2000" dirty="0">
                <a:solidFill>
                  <a:srgbClr val="010101"/>
                </a:solidFill>
                <a:latin typeface="Manjari" panose="02000503000000000000"/>
              </a:rPr>
              <a:t>Desgarros recientes (no estirar la zona)</a:t>
            </a:r>
          </a:p>
          <a:p>
            <a:pPr algn="l">
              <a:lnSpc>
                <a:spcPct val="150000"/>
              </a:lnSpc>
              <a:buFont typeface="Arial" panose="020B0604020202020204" pitchFamily="34" charset="0"/>
              <a:buChar char="•"/>
            </a:pPr>
            <a:r>
              <a:rPr lang="es-MX" sz="2000" dirty="0">
                <a:solidFill>
                  <a:srgbClr val="010101"/>
                </a:solidFill>
                <a:latin typeface="Manjari" panose="02000503000000000000"/>
              </a:rPr>
              <a:t>F</a:t>
            </a:r>
            <a:r>
              <a:rPr lang="es-MX" sz="2000" b="0" i="0" dirty="0">
                <a:solidFill>
                  <a:srgbClr val="010101"/>
                </a:solidFill>
                <a:effectLst/>
                <a:latin typeface="Manjari" panose="02000503000000000000"/>
              </a:rPr>
              <a:t>racturas recientes que no han consolidado.</a:t>
            </a:r>
          </a:p>
          <a:p>
            <a:pPr>
              <a:lnSpc>
                <a:spcPct val="150000"/>
              </a:lnSpc>
              <a:buFont typeface="Arial" panose="020B0604020202020204" pitchFamily="34" charset="0"/>
              <a:buChar char="•"/>
            </a:pPr>
            <a:r>
              <a:rPr lang="es-MX" sz="2000" dirty="0">
                <a:solidFill>
                  <a:srgbClr val="010101"/>
                </a:solidFill>
                <a:latin typeface="Manjari" panose="02000503000000000000"/>
              </a:rPr>
              <a:t>Cuando</a:t>
            </a:r>
            <a:r>
              <a:rPr lang="es-MX" sz="2000" b="0" i="0" dirty="0">
                <a:solidFill>
                  <a:srgbClr val="010101"/>
                </a:solidFill>
                <a:effectLst/>
                <a:latin typeface="Manjari" panose="02000503000000000000"/>
              </a:rPr>
              <a:t> existe un bloqueo óseo que limita la movilidad articular.</a:t>
            </a:r>
          </a:p>
          <a:p>
            <a:pPr>
              <a:lnSpc>
                <a:spcPct val="150000"/>
              </a:lnSpc>
              <a:buFont typeface="Arial" panose="020B0604020202020204" pitchFamily="34" charset="0"/>
              <a:buChar char="•"/>
            </a:pPr>
            <a:r>
              <a:rPr lang="es-MX" sz="2000" dirty="0">
                <a:solidFill>
                  <a:srgbClr val="010101"/>
                </a:solidFill>
                <a:latin typeface="Manjari" panose="02000503000000000000"/>
              </a:rPr>
              <a:t>E</a:t>
            </a:r>
            <a:r>
              <a:rPr lang="es-MX" sz="2000" b="0" i="0" dirty="0">
                <a:solidFill>
                  <a:srgbClr val="010101"/>
                </a:solidFill>
                <a:effectLst/>
                <a:latin typeface="Manjari" panose="02000503000000000000"/>
              </a:rPr>
              <a:t>star en presencia de un proceso inflamatorio agudo o uno infeccioso.</a:t>
            </a:r>
          </a:p>
          <a:p>
            <a:pPr>
              <a:lnSpc>
                <a:spcPct val="150000"/>
              </a:lnSpc>
              <a:buFont typeface="Arial" panose="020B0604020202020204" pitchFamily="34" charset="0"/>
              <a:buChar char="•"/>
            </a:pPr>
            <a:endParaRPr lang="es-MX" sz="2000" b="0" i="0" dirty="0">
              <a:solidFill>
                <a:srgbClr val="010101"/>
              </a:solidFill>
              <a:effectLst/>
              <a:latin typeface="Manjari" panose="02000503000000000000"/>
            </a:endParaRPr>
          </a:p>
        </p:txBody>
      </p:sp>
    </p:spTree>
    <p:extLst>
      <p:ext uri="{BB962C8B-B14F-4D97-AF65-F5344CB8AC3E}">
        <p14:creationId xmlns:p14="http://schemas.microsoft.com/office/powerpoint/2010/main" val="15332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pic>
        <p:nvPicPr>
          <p:cNvPr id="5" name="Imagen 4" descr="Mano de una persona&#10;&#10;Descripción generada automáticamente con confianza baja">
            <a:extLst>
              <a:ext uri="{FF2B5EF4-FFF2-40B4-BE49-F238E27FC236}">
                <a16:creationId xmlns:a16="http://schemas.microsoft.com/office/drawing/2014/main" id="{0225A5BA-28EF-406A-BF34-4D7B00714C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49836" y="1912502"/>
            <a:ext cx="3117678" cy="3567568"/>
          </a:xfrm>
          <a:prstGeom prst="rect">
            <a:avLst/>
          </a:prstGeom>
        </p:spPr>
      </p:pic>
      <p:sp>
        <p:nvSpPr>
          <p:cNvPr id="8" name="CuadroTexto 7">
            <a:extLst>
              <a:ext uri="{FF2B5EF4-FFF2-40B4-BE49-F238E27FC236}">
                <a16:creationId xmlns:a16="http://schemas.microsoft.com/office/drawing/2014/main" id="{CACE5334-90D5-46B9-B6ED-0C8C2D7FCE1F}"/>
              </a:ext>
            </a:extLst>
          </p:cNvPr>
          <p:cNvSpPr txBox="1"/>
          <p:nvPr/>
        </p:nvSpPr>
        <p:spPr>
          <a:xfrm>
            <a:off x="8349836" y="5416209"/>
            <a:ext cx="3117678" cy="230832"/>
          </a:xfrm>
          <a:prstGeom prst="rect">
            <a:avLst/>
          </a:prstGeom>
          <a:noFill/>
        </p:spPr>
        <p:txBody>
          <a:bodyPr wrap="square" rtlCol="0">
            <a:spAutoFit/>
          </a:bodyPr>
          <a:lstStyle/>
          <a:p>
            <a:r>
              <a:rPr lang="es-CR" sz="900" dirty="0">
                <a:hlinkClick r:id="rId4" tooltip="https://www.mimanicura.com/remedio-casero-para-nutrir-las-manos-antes-de-tu-manicura/"/>
              </a:rPr>
              <a:t>Esta foto</a:t>
            </a:r>
            <a:r>
              <a:rPr lang="es-CR" sz="900" dirty="0"/>
              <a:t> de Autor desconocido está bajo licencia </a:t>
            </a:r>
            <a:r>
              <a:rPr lang="es-CR" sz="900" dirty="0">
                <a:hlinkClick r:id="rId5" tooltip="https://creativecommons.org/licenses/by-sa/3.0/"/>
              </a:rPr>
              <a:t>CC BY-SA</a:t>
            </a:r>
            <a:endParaRPr lang="es-CR" sz="900" dirty="0"/>
          </a:p>
        </p:txBody>
      </p:sp>
      <p:sp>
        <p:nvSpPr>
          <p:cNvPr id="9" name="Título 1">
            <a:extLst>
              <a:ext uri="{FF2B5EF4-FFF2-40B4-BE49-F238E27FC236}">
                <a16:creationId xmlns:a16="http://schemas.microsoft.com/office/drawing/2014/main" id="{0ED4A4B9-B38E-4CED-915A-693B60FDF20C}"/>
              </a:ext>
            </a:extLst>
          </p:cNvPr>
          <p:cNvSpPr>
            <a:spLocks noGrp="1"/>
          </p:cNvSpPr>
          <p:nvPr>
            <p:ph type="title"/>
          </p:nvPr>
        </p:nvSpPr>
        <p:spPr>
          <a:xfrm>
            <a:off x="380957" y="424075"/>
            <a:ext cx="10515600" cy="915035"/>
          </a:xfrm>
        </p:spPr>
        <p:txBody>
          <a:bodyPr>
            <a:normAutofit/>
          </a:bodyPr>
          <a:lstStyle/>
          <a:p>
            <a:r>
              <a:rPr lang="es-ES" sz="3000" b="1" dirty="0">
                <a:latin typeface="Manjari" panose="02000503000000000000" pitchFamily="2" charset="0"/>
                <a:cs typeface="Manjari" panose="02000503000000000000" pitchFamily="2" charset="0"/>
              </a:rPr>
              <a:t>Estiramiento de manos previo a la realización de automasaje  </a:t>
            </a:r>
            <a:endParaRPr lang="es-CR" sz="3000" b="1" dirty="0">
              <a:latin typeface="Manjari" panose="02000503000000000000" pitchFamily="2" charset="0"/>
              <a:cs typeface="Manjari" panose="02000503000000000000" pitchFamily="2" charset="0"/>
            </a:endParaRPr>
          </a:p>
        </p:txBody>
      </p:sp>
      <p:sp>
        <p:nvSpPr>
          <p:cNvPr id="7" name="CuadroTexto 6">
            <a:extLst>
              <a:ext uri="{FF2B5EF4-FFF2-40B4-BE49-F238E27FC236}">
                <a16:creationId xmlns:a16="http://schemas.microsoft.com/office/drawing/2014/main" id="{7F1EB337-37F7-411A-B478-9D3DA3FF2DA5}"/>
              </a:ext>
            </a:extLst>
          </p:cNvPr>
          <p:cNvSpPr txBox="1"/>
          <p:nvPr/>
        </p:nvSpPr>
        <p:spPr>
          <a:xfrm>
            <a:off x="507567" y="1625551"/>
            <a:ext cx="7511018" cy="4661276"/>
          </a:xfrm>
          <a:prstGeom prst="rect">
            <a:avLst/>
          </a:prstGeom>
          <a:noFill/>
        </p:spPr>
        <p:txBody>
          <a:bodyPr wrap="square">
            <a:spAutoFit/>
          </a:bodyPr>
          <a:lstStyle/>
          <a:p>
            <a:pPr algn="just">
              <a:lnSpc>
                <a:spcPct val="150000"/>
              </a:lnSpc>
            </a:pPr>
            <a:r>
              <a:rPr lang="es-MX" sz="2000" b="0" i="0" dirty="0">
                <a:solidFill>
                  <a:srgbClr val="010101"/>
                </a:solidFill>
                <a:effectLst/>
                <a:latin typeface="Manjari" panose="02000503000000000000"/>
              </a:rPr>
              <a:t>Como se mencionó anteriormente, en este documento se estudiarán </a:t>
            </a:r>
            <a:r>
              <a:rPr lang="es-MX" sz="2000" b="1" i="0" dirty="0">
                <a:solidFill>
                  <a:srgbClr val="010101"/>
                </a:solidFill>
                <a:effectLst/>
                <a:latin typeface="Manjari" panose="02000503000000000000"/>
              </a:rPr>
              <a:t>estiramientos estáticos </a:t>
            </a:r>
            <a:r>
              <a:rPr lang="es-MX" sz="2000" b="0" i="0" dirty="0">
                <a:solidFill>
                  <a:srgbClr val="010101"/>
                </a:solidFill>
                <a:effectLst/>
                <a:latin typeface="Manjari" panose="02000503000000000000"/>
              </a:rPr>
              <a:t>recomendados previo a la realización de automasaje</a:t>
            </a:r>
            <a:r>
              <a:rPr lang="es-MX" sz="2000" dirty="0">
                <a:solidFill>
                  <a:srgbClr val="010101"/>
                </a:solidFill>
                <a:latin typeface="Manjari" panose="02000503000000000000"/>
              </a:rPr>
              <a:t>.</a:t>
            </a:r>
          </a:p>
          <a:p>
            <a:pPr algn="just">
              <a:lnSpc>
                <a:spcPct val="150000"/>
              </a:lnSpc>
            </a:pPr>
            <a:r>
              <a:rPr lang="es-MX" sz="2000" dirty="0">
                <a:solidFill>
                  <a:srgbClr val="010101"/>
                </a:solidFill>
                <a:latin typeface="Manjari" panose="02000503000000000000"/>
              </a:rPr>
              <a:t>A continuación se presentan 4 imágenes con los estiramientos mínimos necesarios para  una rutina de estiramientos, además se presentan videos e infografías que permiten complementar la información para una sesión de estiramientos más integral.  </a:t>
            </a:r>
          </a:p>
          <a:p>
            <a:pPr algn="just">
              <a:lnSpc>
                <a:spcPct val="150000"/>
              </a:lnSpc>
            </a:pPr>
            <a:r>
              <a:rPr lang="es-MX" sz="2000" b="0" i="0" dirty="0">
                <a:solidFill>
                  <a:srgbClr val="010101"/>
                </a:solidFill>
                <a:effectLst/>
                <a:latin typeface="Manjari" panose="02000503000000000000"/>
              </a:rPr>
              <a:t>Previo a</a:t>
            </a:r>
            <a:r>
              <a:rPr lang="es-MX" sz="2000" dirty="0">
                <a:solidFill>
                  <a:srgbClr val="010101"/>
                </a:solidFill>
                <a:latin typeface="Manjari" panose="02000503000000000000"/>
              </a:rPr>
              <a:t>l estudio de esta rutina, lea y comprenda la siguiente diapositiva que explica la forma en que se deben realizar los estiramientos. </a:t>
            </a:r>
            <a:endParaRPr lang="es-MX" sz="2000" b="0" i="0" dirty="0">
              <a:solidFill>
                <a:srgbClr val="010101"/>
              </a:solidFill>
              <a:effectLst/>
              <a:latin typeface="Manjari" panose="02000503000000000000"/>
            </a:endParaRPr>
          </a:p>
        </p:txBody>
      </p:sp>
    </p:spTree>
    <p:extLst>
      <p:ext uri="{BB962C8B-B14F-4D97-AF65-F5344CB8AC3E}">
        <p14:creationId xmlns:p14="http://schemas.microsoft.com/office/powerpoint/2010/main" val="411302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7" name="CuadroTexto 6">
            <a:extLst>
              <a:ext uri="{FF2B5EF4-FFF2-40B4-BE49-F238E27FC236}">
                <a16:creationId xmlns:a16="http://schemas.microsoft.com/office/drawing/2014/main" id="{913551A0-7FAB-418B-B0B8-254775B6CE84}"/>
              </a:ext>
            </a:extLst>
          </p:cNvPr>
          <p:cNvSpPr txBox="1"/>
          <p:nvPr/>
        </p:nvSpPr>
        <p:spPr>
          <a:xfrm>
            <a:off x="326918" y="1755383"/>
            <a:ext cx="9219584" cy="1429622"/>
          </a:xfrm>
          <a:prstGeom prst="rect">
            <a:avLst/>
          </a:prstGeom>
          <a:noFill/>
        </p:spPr>
        <p:txBody>
          <a:bodyPr wrap="square">
            <a:spAutoFit/>
          </a:bodyPr>
          <a:lstStyle/>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Se deben realizar de forma lenta y controlada.</a:t>
            </a:r>
          </a:p>
          <a:p>
            <a:pPr>
              <a:lnSpc>
                <a:spcPct val="150000"/>
              </a:lnSpc>
              <a:buFont typeface="Arial" panose="020B0604020202020204" pitchFamily="34" charset="0"/>
              <a:buChar char="•"/>
            </a:pPr>
            <a:r>
              <a:rPr lang="es-MX" sz="2000" b="0" i="0" dirty="0">
                <a:solidFill>
                  <a:srgbClr val="010101"/>
                </a:solidFill>
                <a:effectLst/>
                <a:latin typeface="Manjari" panose="02000503000000000000"/>
              </a:rPr>
              <a:t>No de</a:t>
            </a:r>
            <a:r>
              <a:rPr lang="es-MX" sz="2000" dirty="0">
                <a:solidFill>
                  <a:srgbClr val="010101"/>
                </a:solidFill>
                <a:latin typeface="Manjari" panose="02000503000000000000"/>
              </a:rPr>
              <a:t>ben causar dolor (al inicio es normal sentir un pequeño jalón, esta sensación debe disminuir con las repeticiones, si el dolor persiste consulte con su médico)</a:t>
            </a:r>
            <a:r>
              <a:rPr lang="es-MX" sz="2000" b="0" i="0" dirty="0">
                <a:solidFill>
                  <a:srgbClr val="010101"/>
                </a:solidFill>
                <a:effectLst/>
                <a:latin typeface="Manjari" panose="02000503000000000000"/>
              </a:rPr>
              <a:t>.</a:t>
            </a:r>
          </a:p>
        </p:txBody>
      </p:sp>
      <p:sp>
        <p:nvSpPr>
          <p:cNvPr id="9" name="Título 1">
            <a:extLst>
              <a:ext uri="{FF2B5EF4-FFF2-40B4-BE49-F238E27FC236}">
                <a16:creationId xmlns:a16="http://schemas.microsoft.com/office/drawing/2014/main" id="{76C3D809-200A-4CB9-BB4A-4C451162D39D}"/>
              </a:ext>
            </a:extLst>
          </p:cNvPr>
          <p:cNvSpPr txBox="1">
            <a:spLocks/>
          </p:cNvSpPr>
          <p:nvPr/>
        </p:nvSpPr>
        <p:spPr>
          <a:xfrm>
            <a:off x="380957" y="424075"/>
            <a:ext cx="1051560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010101"/>
                </a:solidFill>
                <a:latin typeface="Manjari" panose="02000503000000000000"/>
              </a:rPr>
              <a:t>Metodología para estiramientos </a:t>
            </a:r>
            <a:endParaRPr lang="es-CR" sz="3000" b="1" dirty="0">
              <a:latin typeface="Manjari" panose="02000503000000000000" pitchFamily="2" charset="0"/>
              <a:cs typeface="Manjari" panose="02000503000000000000" pitchFamily="2" charset="0"/>
            </a:endParaRPr>
          </a:p>
        </p:txBody>
      </p:sp>
      <p:pic>
        <p:nvPicPr>
          <p:cNvPr id="11" name="Gráfico 10">
            <a:extLst>
              <a:ext uri="{FF2B5EF4-FFF2-40B4-BE49-F238E27FC236}">
                <a16:creationId xmlns:a16="http://schemas.microsoft.com/office/drawing/2014/main" id="{B6E135DC-C60F-4C60-9209-EEA63E857CE5}"/>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9546502" y="338326"/>
            <a:ext cx="2318580" cy="2318580"/>
          </a:xfrm>
          <a:prstGeom prst="rect">
            <a:avLst/>
          </a:prstGeom>
        </p:spPr>
      </p:pic>
      <p:sp>
        <p:nvSpPr>
          <p:cNvPr id="12" name="CuadroTexto 11">
            <a:extLst>
              <a:ext uri="{FF2B5EF4-FFF2-40B4-BE49-F238E27FC236}">
                <a16:creationId xmlns:a16="http://schemas.microsoft.com/office/drawing/2014/main" id="{2DBC2BB6-DFDA-485F-A067-B9743F5BDF35}"/>
              </a:ext>
            </a:extLst>
          </p:cNvPr>
          <p:cNvSpPr txBox="1"/>
          <p:nvPr/>
        </p:nvSpPr>
        <p:spPr>
          <a:xfrm>
            <a:off x="9546502" y="2631448"/>
            <a:ext cx="2361718" cy="369332"/>
          </a:xfrm>
          <a:prstGeom prst="rect">
            <a:avLst/>
          </a:prstGeom>
          <a:noFill/>
        </p:spPr>
        <p:txBody>
          <a:bodyPr wrap="square" rtlCol="0">
            <a:spAutoFit/>
          </a:bodyPr>
          <a:lstStyle/>
          <a:p>
            <a:pPr algn="r"/>
            <a:r>
              <a:rPr lang="es-CR" sz="900" dirty="0">
                <a:hlinkClick r:id="rId5" tooltip="https://2019.igem.org/Safety/Check_In"/>
              </a:rPr>
              <a:t>Esta foto</a:t>
            </a:r>
            <a:r>
              <a:rPr lang="es-CR" sz="900" dirty="0"/>
              <a:t> de Autor desconocido está bajo licencia </a:t>
            </a:r>
            <a:r>
              <a:rPr lang="es-CR" sz="900" dirty="0">
                <a:hlinkClick r:id="rId6" tooltip="https://creativecommons.org/licenses/by/3.0/"/>
              </a:rPr>
              <a:t>CC BY</a:t>
            </a:r>
            <a:endParaRPr lang="es-CR" sz="900" dirty="0"/>
          </a:p>
        </p:txBody>
      </p:sp>
      <p:sp>
        <p:nvSpPr>
          <p:cNvPr id="13" name="CuadroTexto 12">
            <a:extLst>
              <a:ext uri="{FF2B5EF4-FFF2-40B4-BE49-F238E27FC236}">
                <a16:creationId xmlns:a16="http://schemas.microsoft.com/office/drawing/2014/main" id="{29E59F8F-5F71-419A-AEC1-39C8AD7DA5F4}"/>
              </a:ext>
            </a:extLst>
          </p:cNvPr>
          <p:cNvSpPr txBox="1"/>
          <p:nvPr/>
        </p:nvSpPr>
        <p:spPr>
          <a:xfrm>
            <a:off x="312850" y="3075812"/>
            <a:ext cx="11757230" cy="2352952"/>
          </a:xfrm>
          <a:prstGeom prst="rect">
            <a:avLst/>
          </a:prstGeom>
          <a:noFill/>
        </p:spPr>
        <p:txBody>
          <a:bodyPr wrap="square">
            <a:spAutoFit/>
          </a:bodyPr>
          <a:lstStyle/>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Siempre </a:t>
            </a:r>
            <a:r>
              <a:rPr lang="es-MX" sz="2000" dirty="0">
                <a:solidFill>
                  <a:srgbClr val="010101"/>
                </a:solidFill>
                <a:latin typeface="Manjari" panose="02000503000000000000"/>
              </a:rPr>
              <a:t>se debe velar por mantener una higiene postural adecuada (ante todo cuello y espalda recta)</a:t>
            </a:r>
            <a:r>
              <a:rPr lang="es-MX" sz="2000" b="0" i="0" dirty="0">
                <a:solidFill>
                  <a:srgbClr val="010101"/>
                </a:solidFill>
                <a:effectLst/>
                <a:latin typeface="Manjari" panose="02000503000000000000"/>
              </a:rPr>
              <a:t>.</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Se deben realizar de </a:t>
            </a:r>
            <a:r>
              <a:rPr lang="es-MX" sz="2000" b="1" i="0" dirty="0">
                <a:solidFill>
                  <a:srgbClr val="010101"/>
                </a:solidFill>
                <a:effectLst/>
                <a:latin typeface="Manjari" panose="02000503000000000000"/>
              </a:rPr>
              <a:t>2 a </a:t>
            </a:r>
            <a:r>
              <a:rPr lang="es-MX" sz="2000" b="1" dirty="0">
                <a:solidFill>
                  <a:srgbClr val="010101"/>
                </a:solidFill>
                <a:latin typeface="Manjari" panose="02000503000000000000"/>
              </a:rPr>
              <a:t>4</a:t>
            </a:r>
            <a:r>
              <a:rPr lang="es-MX" sz="2000" b="1" i="0" dirty="0">
                <a:solidFill>
                  <a:srgbClr val="010101"/>
                </a:solidFill>
                <a:effectLst/>
                <a:latin typeface="Manjari" panose="02000503000000000000"/>
              </a:rPr>
              <a:t> repeticiones </a:t>
            </a:r>
            <a:r>
              <a:rPr lang="es-MX" sz="2000" b="0" i="0" dirty="0">
                <a:solidFill>
                  <a:srgbClr val="010101"/>
                </a:solidFill>
                <a:effectLst/>
                <a:latin typeface="Manjari" panose="02000503000000000000"/>
              </a:rPr>
              <a:t>de c</a:t>
            </a:r>
            <a:r>
              <a:rPr lang="es-MX" sz="2000" dirty="0">
                <a:solidFill>
                  <a:srgbClr val="010101"/>
                </a:solidFill>
                <a:latin typeface="Manjari" panose="02000503000000000000"/>
              </a:rPr>
              <a:t>ada movimiento</a:t>
            </a:r>
            <a:r>
              <a:rPr lang="es-MX" sz="2000" b="0" i="0" dirty="0">
                <a:solidFill>
                  <a:srgbClr val="010101"/>
                </a:solidFill>
                <a:effectLst/>
                <a:latin typeface="Manjari" panose="02000503000000000000"/>
              </a:rPr>
              <a:t>.</a:t>
            </a:r>
          </a:p>
          <a:p>
            <a:pPr algn="l">
              <a:lnSpc>
                <a:spcPct val="150000"/>
              </a:lnSpc>
              <a:buFont typeface="Arial" panose="020B0604020202020204" pitchFamily="34" charset="0"/>
              <a:buChar char="•"/>
            </a:pPr>
            <a:r>
              <a:rPr lang="es-MX" sz="2000" b="0" i="0" dirty="0">
                <a:solidFill>
                  <a:srgbClr val="010101"/>
                </a:solidFill>
                <a:effectLst/>
                <a:latin typeface="Manjari" panose="02000503000000000000"/>
              </a:rPr>
              <a:t>Cada estiramiento debe mantenerse por </a:t>
            </a:r>
            <a:r>
              <a:rPr lang="es-MX" sz="2000" b="1" dirty="0">
                <a:solidFill>
                  <a:srgbClr val="010101"/>
                </a:solidFill>
                <a:latin typeface="Manjari" panose="02000503000000000000"/>
              </a:rPr>
              <a:t>mínimo 15 segundos, lo ideal es 30 segundos</a:t>
            </a:r>
            <a:r>
              <a:rPr lang="es-MX" sz="2000" b="0" i="0" dirty="0">
                <a:solidFill>
                  <a:srgbClr val="010101"/>
                </a:solidFill>
                <a:effectLst/>
                <a:latin typeface="Manjari" panose="02000503000000000000"/>
              </a:rPr>
              <a:t>.</a:t>
            </a:r>
          </a:p>
          <a:p>
            <a:pPr algn="l">
              <a:lnSpc>
                <a:spcPct val="150000"/>
              </a:lnSpc>
              <a:buFont typeface="Arial" panose="020B0604020202020204" pitchFamily="34" charset="0"/>
              <a:buChar char="•"/>
            </a:pPr>
            <a:r>
              <a:rPr lang="es-MX" sz="2000" dirty="0">
                <a:solidFill>
                  <a:srgbClr val="010101"/>
                </a:solidFill>
                <a:latin typeface="Manjari" panose="02000503000000000000"/>
              </a:rPr>
              <a:t>Durante los estiramientos se debe mantener una </a:t>
            </a:r>
            <a:r>
              <a:rPr lang="es-MX" sz="2000" b="1" dirty="0">
                <a:solidFill>
                  <a:srgbClr val="010101"/>
                </a:solidFill>
                <a:latin typeface="Manjari" panose="02000503000000000000"/>
              </a:rPr>
              <a:t>respiración</a:t>
            </a:r>
            <a:r>
              <a:rPr lang="es-MX" sz="2000" dirty="0">
                <a:solidFill>
                  <a:srgbClr val="010101"/>
                </a:solidFill>
                <a:latin typeface="Manjari" panose="02000503000000000000"/>
              </a:rPr>
              <a:t> constante y profunda, no se debe sostener la respiración.</a:t>
            </a:r>
            <a:endParaRPr lang="es-MX" sz="2000" b="0" i="0" dirty="0">
              <a:solidFill>
                <a:srgbClr val="010101"/>
              </a:solidFill>
              <a:effectLst/>
              <a:latin typeface="Manjari" panose="02000503000000000000"/>
            </a:endParaRPr>
          </a:p>
        </p:txBody>
      </p:sp>
    </p:spTree>
    <p:extLst>
      <p:ext uri="{BB962C8B-B14F-4D97-AF65-F5344CB8AC3E}">
        <p14:creationId xmlns:p14="http://schemas.microsoft.com/office/powerpoint/2010/main" val="2411537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554841" y="1859339"/>
            <a:ext cx="5293031" cy="3139321"/>
          </a:xfrm>
          <a:prstGeom prst="rect">
            <a:avLst/>
          </a:prstGeom>
          <a:noFill/>
        </p:spPr>
        <p:txBody>
          <a:bodyPr wrap="square">
            <a:spAutoFit/>
          </a:bodyPr>
          <a:lstStyle/>
          <a:p>
            <a:r>
              <a:rPr lang="es-MX" sz="1800" dirty="0"/>
              <a:t> </a:t>
            </a:r>
          </a:p>
          <a:p>
            <a:pPr algn="l">
              <a:buFont typeface="+mj-lt"/>
              <a:buAutoNum type="arabicPeriod"/>
            </a:pPr>
            <a:r>
              <a:rPr lang="es-MX" sz="2000" dirty="0">
                <a:solidFill>
                  <a:srgbClr val="010101"/>
                </a:solidFill>
                <a:latin typeface="Manjari" panose="02000503000000000000"/>
              </a:rPr>
              <a:t> Comience con las palmas juntas frente al pecho, justo debajo del mentón.</a:t>
            </a:r>
          </a:p>
          <a:p>
            <a:pPr algn="l">
              <a:buFont typeface="+mj-lt"/>
              <a:buAutoNum type="arabicPeriod"/>
            </a:pPr>
            <a:r>
              <a:rPr lang="es-MX" sz="2000" dirty="0">
                <a:solidFill>
                  <a:srgbClr val="010101"/>
                </a:solidFill>
                <a:latin typeface="Manjari" panose="02000503000000000000"/>
              </a:rPr>
              <a:t>Lentamente baje las manos hacia la línea de la cintura, manteniendo las manos cerca del estómago y las palmas juntas hasta que sienta un estiramiento de leve a moderado debajo de los antebrazos.</a:t>
            </a:r>
          </a:p>
          <a:p>
            <a:pPr algn="l">
              <a:buFont typeface="+mj-lt"/>
              <a:buAutoNum type="arabicPeriod"/>
            </a:pPr>
            <a:r>
              <a:rPr lang="es-MX" sz="2000" dirty="0">
                <a:solidFill>
                  <a:srgbClr val="010101"/>
                </a:solidFill>
                <a:latin typeface="Manjari" panose="02000503000000000000"/>
              </a:rPr>
              <a:t>Mantenga esta posición entre 15 y 30 segundos, por lo menos. Repita de 2 a 4 veces.</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Estiramiento en posición de oración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707886"/>
          </a:xfrm>
          <a:prstGeom prst="rect">
            <a:avLst/>
          </a:prstGeom>
          <a:noFill/>
        </p:spPr>
        <p:txBody>
          <a:bodyPr wrap="square">
            <a:spAutoFit/>
          </a:bodyPr>
          <a:lstStyle/>
          <a:p>
            <a:r>
              <a:rPr lang="es-MX" sz="1800" dirty="0"/>
              <a:t>Fuente: Personal de Healthwise (2021). </a:t>
            </a:r>
            <a:r>
              <a:rPr lang="es-MX" i="1" dirty="0"/>
              <a:t>Ejercicios de estiramiento para las muñecas</a:t>
            </a:r>
            <a:r>
              <a:rPr lang="es-MX" dirty="0"/>
              <a:t>. </a:t>
            </a:r>
            <a:r>
              <a:rPr lang="es-MX" sz="2000" dirty="0">
                <a:solidFill>
                  <a:srgbClr val="010101"/>
                </a:solidFill>
                <a:latin typeface="Manjari" panose="02000503000000000000"/>
                <a:hlinkClick r:id="rId3"/>
              </a:rPr>
              <a:t>https://www.cigna.com/es-us/individuals-families/health-wellness/hw/ejercicios-de-estiramiento-para-las-muecas-zm2666</a:t>
            </a:r>
            <a:r>
              <a:rPr lang="es-MX" sz="2000" dirty="0">
                <a:solidFill>
                  <a:srgbClr val="010101"/>
                </a:solidFill>
                <a:latin typeface="Manjari" panose="02000503000000000000"/>
              </a:rPr>
              <a:t> </a:t>
            </a:r>
          </a:p>
        </p:txBody>
      </p:sp>
      <p:pic>
        <p:nvPicPr>
          <p:cNvPr id="11" name="Imagen 10">
            <a:extLst>
              <a:ext uri="{FF2B5EF4-FFF2-40B4-BE49-F238E27FC236}">
                <a16:creationId xmlns:a16="http://schemas.microsoft.com/office/drawing/2014/main" id="{5278EA44-8E3E-4ECD-8101-03FFDC4ED635}"/>
              </a:ext>
            </a:extLst>
          </p:cNvPr>
          <p:cNvPicPr>
            <a:picLocks noChangeAspect="1"/>
          </p:cNvPicPr>
          <p:nvPr/>
        </p:nvPicPr>
        <p:blipFill rotWithShape="1">
          <a:blip r:embed="rId4"/>
          <a:srcRect l="54808" t="32917" r="12423" b="26963"/>
          <a:stretch/>
        </p:blipFill>
        <p:spPr>
          <a:xfrm>
            <a:off x="633908" y="1722040"/>
            <a:ext cx="5682485" cy="3911555"/>
          </a:xfrm>
          <a:prstGeom prst="rect">
            <a:avLst/>
          </a:prstGeom>
        </p:spPr>
      </p:pic>
    </p:spTree>
    <p:extLst>
      <p:ext uri="{BB962C8B-B14F-4D97-AF65-F5344CB8AC3E}">
        <p14:creationId xmlns:p14="http://schemas.microsoft.com/office/powerpoint/2010/main" val="63342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67347" y="1706307"/>
            <a:ext cx="5293031" cy="3170099"/>
          </a:xfrm>
          <a:prstGeom prst="rect">
            <a:avLst/>
          </a:prstGeom>
          <a:noFill/>
        </p:spPr>
        <p:txBody>
          <a:bodyPr wrap="square">
            <a:spAutoFit/>
          </a:bodyPr>
          <a:lstStyle/>
          <a:p>
            <a:r>
              <a:rPr lang="es-MX" sz="2000" dirty="0">
                <a:solidFill>
                  <a:srgbClr val="010101"/>
                </a:solidFill>
                <a:latin typeface="Manjari" panose="02000503000000000000"/>
              </a:rPr>
              <a:t> </a:t>
            </a:r>
          </a:p>
          <a:p>
            <a:pPr algn="l">
              <a:buFont typeface="+mj-lt"/>
              <a:buAutoNum type="arabicPeriod"/>
            </a:pPr>
            <a:r>
              <a:rPr lang="es-MX" sz="2000" dirty="0">
                <a:solidFill>
                  <a:srgbClr val="010101"/>
                </a:solidFill>
                <a:latin typeface="Manjari" panose="02000503000000000000"/>
              </a:rPr>
              <a:t>Extienda el brazo frente a usted, con la palma hacia arriba.</a:t>
            </a:r>
          </a:p>
          <a:p>
            <a:pPr algn="l">
              <a:buFont typeface="+mj-lt"/>
              <a:buAutoNum type="arabicPeriod"/>
            </a:pPr>
            <a:r>
              <a:rPr lang="es-MX" sz="2000" dirty="0">
                <a:solidFill>
                  <a:srgbClr val="010101"/>
                </a:solidFill>
                <a:latin typeface="Manjari" panose="02000503000000000000"/>
              </a:rPr>
              <a:t>Doble la muñeca y apunte con la mano hacia el piso.</a:t>
            </a:r>
          </a:p>
          <a:p>
            <a:pPr algn="l">
              <a:buFont typeface="+mj-lt"/>
              <a:buAutoNum type="arabicPeriod"/>
            </a:pPr>
            <a:r>
              <a:rPr lang="es-MX" sz="2000" dirty="0">
                <a:solidFill>
                  <a:srgbClr val="010101"/>
                </a:solidFill>
                <a:latin typeface="Manjari" panose="02000503000000000000"/>
              </a:rPr>
              <a:t>Con la otra mano, doble suavemente la muñeca aún más hasta que sienta un estiramiento entre leve y moderado en el antebrazo.</a:t>
            </a:r>
          </a:p>
          <a:p>
            <a:pPr algn="l">
              <a:buFont typeface="+mj-lt"/>
              <a:buAutoNum type="arabicPeriod"/>
            </a:pPr>
            <a:r>
              <a:rPr lang="es-MX" sz="2000" dirty="0">
                <a:solidFill>
                  <a:srgbClr val="010101"/>
                </a:solidFill>
                <a:latin typeface="Manjari" panose="02000503000000000000"/>
              </a:rPr>
              <a:t>Mantenga esta posición entre 15 y 30 segundos, por lo menos. Repita de 2 a 4 veces.</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Estiramiento </a:t>
            </a:r>
            <a:r>
              <a:rPr lang="es-ES" sz="3000" b="1" dirty="0">
                <a:latin typeface="Manjari" panose="02000503000000000000" pitchFamily="2" charset="0"/>
                <a:ea typeface="Times New Roman" panose="02020603050405020304" pitchFamily="18" charset="0"/>
                <a:cs typeface="Manjari" panose="02000503000000000000" pitchFamily="2" charset="0"/>
              </a:rPr>
              <a:t>de flexor de muñeca</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707886"/>
          </a:xfrm>
          <a:prstGeom prst="rect">
            <a:avLst/>
          </a:prstGeom>
          <a:noFill/>
        </p:spPr>
        <p:txBody>
          <a:bodyPr wrap="square">
            <a:spAutoFit/>
          </a:bodyPr>
          <a:lstStyle/>
          <a:p>
            <a:r>
              <a:rPr lang="es-MX" sz="1800" dirty="0"/>
              <a:t>Fuente: Personal de Healthwise (2021). </a:t>
            </a:r>
            <a:r>
              <a:rPr lang="es-MX" dirty="0"/>
              <a:t>Ejercicios de estiramiento para las muñecas. </a:t>
            </a:r>
            <a:r>
              <a:rPr lang="es-MX" sz="2000" dirty="0">
                <a:solidFill>
                  <a:srgbClr val="010101"/>
                </a:solidFill>
                <a:latin typeface="Manjari" panose="02000503000000000000"/>
                <a:hlinkClick r:id="rId3"/>
              </a:rPr>
              <a:t>https://www.cigna.com/es-us/individuals-families/health-wellness/hw/ejercicios-de-estiramiento-para-las-muecas-zm2666</a:t>
            </a:r>
            <a:r>
              <a:rPr lang="es-MX" sz="2000" dirty="0">
                <a:solidFill>
                  <a:srgbClr val="010101"/>
                </a:solidFill>
                <a:latin typeface="Manjari" panose="02000503000000000000"/>
              </a:rPr>
              <a:t> </a:t>
            </a:r>
          </a:p>
        </p:txBody>
      </p:sp>
      <p:pic>
        <p:nvPicPr>
          <p:cNvPr id="9" name="Imagen 8">
            <a:extLst>
              <a:ext uri="{FF2B5EF4-FFF2-40B4-BE49-F238E27FC236}">
                <a16:creationId xmlns:a16="http://schemas.microsoft.com/office/drawing/2014/main" id="{91264535-A472-48E9-A8D1-4054AEE926E4}"/>
              </a:ext>
            </a:extLst>
          </p:cNvPr>
          <p:cNvPicPr>
            <a:picLocks noChangeAspect="1"/>
          </p:cNvPicPr>
          <p:nvPr/>
        </p:nvPicPr>
        <p:blipFill rotWithShape="1">
          <a:blip r:embed="rId4"/>
          <a:srcRect l="53250" t="33325" r="12250" b="27920"/>
          <a:stretch/>
        </p:blipFill>
        <p:spPr>
          <a:xfrm>
            <a:off x="241006" y="1706307"/>
            <a:ext cx="5964661" cy="3767002"/>
          </a:xfrm>
          <a:prstGeom prst="rect">
            <a:avLst/>
          </a:prstGeom>
        </p:spPr>
      </p:pic>
    </p:spTree>
    <p:extLst>
      <p:ext uri="{BB962C8B-B14F-4D97-AF65-F5344CB8AC3E}">
        <p14:creationId xmlns:p14="http://schemas.microsoft.com/office/powerpoint/2010/main" val="358550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67347" y="1706307"/>
            <a:ext cx="5293031" cy="3170099"/>
          </a:xfrm>
          <a:prstGeom prst="rect">
            <a:avLst/>
          </a:prstGeom>
          <a:noFill/>
        </p:spPr>
        <p:txBody>
          <a:bodyPr wrap="square">
            <a:spAutoFit/>
          </a:bodyPr>
          <a:lstStyle/>
          <a:p>
            <a:r>
              <a:rPr lang="es-MX" sz="2000" dirty="0">
                <a:solidFill>
                  <a:srgbClr val="010101"/>
                </a:solidFill>
                <a:latin typeface="Manjari" panose="02000503000000000000"/>
              </a:rPr>
              <a:t> </a:t>
            </a:r>
          </a:p>
          <a:p>
            <a:pPr algn="l">
              <a:buFont typeface="+mj-lt"/>
              <a:buAutoNum type="arabicPeriod"/>
            </a:pPr>
            <a:r>
              <a:rPr lang="es-MX" sz="2000" dirty="0">
                <a:solidFill>
                  <a:srgbClr val="010101"/>
                </a:solidFill>
                <a:latin typeface="Manjari" panose="02000503000000000000"/>
              </a:rPr>
              <a:t>Extienda el brazo frente a usted, con la palma hacia abajo.</a:t>
            </a:r>
          </a:p>
          <a:p>
            <a:pPr algn="l">
              <a:buFont typeface="+mj-lt"/>
              <a:buAutoNum type="arabicPeriod"/>
            </a:pPr>
            <a:r>
              <a:rPr lang="es-MX" sz="2000" dirty="0">
                <a:solidFill>
                  <a:srgbClr val="010101"/>
                </a:solidFill>
                <a:latin typeface="Manjari" panose="02000503000000000000"/>
              </a:rPr>
              <a:t>Doble la muñeca y apunte con la mano hacia el piso.</a:t>
            </a:r>
          </a:p>
          <a:p>
            <a:pPr algn="l">
              <a:buFont typeface="+mj-lt"/>
              <a:buAutoNum type="arabicPeriod"/>
            </a:pPr>
            <a:r>
              <a:rPr lang="es-MX" sz="2000" dirty="0">
                <a:solidFill>
                  <a:srgbClr val="010101"/>
                </a:solidFill>
                <a:latin typeface="Manjari" panose="02000503000000000000"/>
              </a:rPr>
              <a:t>Con la otra mano, doble suavemente la muñeca aún más hasta que sienta un estiramiento entre leve y moderado en el antebrazo.</a:t>
            </a:r>
          </a:p>
          <a:p>
            <a:pPr algn="l">
              <a:buFont typeface="+mj-lt"/>
              <a:buAutoNum type="arabicPeriod"/>
            </a:pPr>
            <a:r>
              <a:rPr lang="es-MX" sz="2000" dirty="0">
                <a:solidFill>
                  <a:srgbClr val="010101"/>
                </a:solidFill>
                <a:latin typeface="Manjari" panose="02000503000000000000"/>
              </a:rPr>
              <a:t>Mantenga esta posición entre 15 y 30 segundos, por lo menos. Repita de 2 a 4 veces.</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Estiramiento </a:t>
            </a:r>
            <a:r>
              <a:rPr lang="es-ES" sz="3000" b="1" dirty="0">
                <a:latin typeface="Manjari" panose="02000503000000000000" pitchFamily="2" charset="0"/>
                <a:ea typeface="Times New Roman" panose="02020603050405020304" pitchFamily="18" charset="0"/>
                <a:cs typeface="Manjari" panose="02000503000000000000" pitchFamily="2" charset="0"/>
              </a:rPr>
              <a:t>de extensor de muñeca</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707886"/>
          </a:xfrm>
          <a:prstGeom prst="rect">
            <a:avLst/>
          </a:prstGeom>
          <a:noFill/>
        </p:spPr>
        <p:txBody>
          <a:bodyPr wrap="square">
            <a:spAutoFit/>
          </a:bodyPr>
          <a:lstStyle/>
          <a:p>
            <a:r>
              <a:rPr lang="es-MX" sz="1800" dirty="0"/>
              <a:t>Fuente: Personal de Healthwise (2021). </a:t>
            </a:r>
            <a:r>
              <a:rPr lang="es-MX" i="1" dirty="0"/>
              <a:t>Ejercicios de estiramiento para las muñecas</a:t>
            </a:r>
            <a:r>
              <a:rPr lang="es-MX" dirty="0"/>
              <a:t>. </a:t>
            </a:r>
            <a:r>
              <a:rPr lang="es-MX" sz="2000" dirty="0">
                <a:solidFill>
                  <a:srgbClr val="010101"/>
                </a:solidFill>
                <a:latin typeface="Manjari" panose="02000503000000000000"/>
                <a:hlinkClick r:id="rId3"/>
              </a:rPr>
              <a:t>https://www.cigna.com/es-us/individuals-families/health-wellness/hw/ejercicios-de-estiramiento-para-las-muecas-zm2666</a:t>
            </a:r>
            <a:r>
              <a:rPr lang="es-MX" sz="2000" dirty="0">
                <a:solidFill>
                  <a:srgbClr val="010101"/>
                </a:solidFill>
                <a:latin typeface="Manjari" panose="02000503000000000000"/>
              </a:rPr>
              <a:t> </a:t>
            </a:r>
          </a:p>
        </p:txBody>
      </p:sp>
      <p:pic>
        <p:nvPicPr>
          <p:cNvPr id="5" name="Imagen 4">
            <a:extLst>
              <a:ext uri="{FF2B5EF4-FFF2-40B4-BE49-F238E27FC236}">
                <a16:creationId xmlns:a16="http://schemas.microsoft.com/office/drawing/2014/main" id="{F11FFC62-C3EC-403F-9221-982CB162491C}"/>
              </a:ext>
            </a:extLst>
          </p:cNvPr>
          <p:cNvPicPr>
            <a:picLocks noChangeAspect="1"/>
          </p:cNvPicPr>
          <p:nvPr/>
        </p:nvPicPr>
        <p:blipFill rotWithShape="1">
          <a:blip r:embed="rId4"/>
          <a:srcRect l="54375" t="45998" r="13562" b="16027"/>
          <a:stretch/>
        </p:blipFill>
        <p:spPr>
          <a:xfrm>
            <a:off x="374983" y="1706307"/>
            <a:ext cx="5799954" cy="3862197"/>
          </a:xfrm>
          <a:prstGeom prst="rect">
            <a:avLst/>
          </a:prstGeom>
        </p:spPr>
      </p:pic>
    </p:spTree>
    <p:extLst>
      <p:ext uri="{BB962C8B-B14F-4D97-AF65-F5344CB8AC3E}">
        <p14:creationId xmlns:p14="http://schemas.microsoft.com/office/powerpoint/2010/main" val="161473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6267347" y="2521915"/>
            <a:ext cx="5293031" cy="1938992"/>
          </a:xfrm>
          <a:prstGeom prst="rect">
            <a:avLst/>
          </a:prstGeom>
          <a:noFill/>
        </p:spPr>
        <p:txBody>
          <a:bodyPr wrap="square">
            <a:spAutoFit/>
          </a:bodyPr>
          <a:lstStyle/>
          <a:p>
            <a:r>
              <a:rPr lang="es-MX" sz="2000" dirty="0">
                <a:solidFill>
                  <a:srgbClr val="010101"/>
                </a:solidFill>
                <a:latin typeface="Manjari" panose="02000503000000000000"/>
              </a:rPr>
              <a:t> 1. Tomen su pulgar firmemente con sus otros cuatro dedos.</a:t>
            </a:r>
          </a:p>
          <a:p>
            <a:pPr algn="l"/>
            <a:r>
              <a:rPr lang="es-MX" sz="2000" dirty="0">
                <a:solidFill>
                  <a:srgbClr val="010101"/>
                </a:solidFill>
                <a:latin typeface="Manjari" panose="02000503000000000000"/>
              </a:rPr>
              <a:t>2. Entonces mientras se mantiene la muñeca en posición neutral, giren la misma hacia el suelo.</a:t>
            </a:r>
          </a:p>
          <a:p>
            <a:pPr algn="l"/>
            <a:r>
              <a:rPr lang="es-MX" sz="2000" dirty="0">
                <a:solidFill>
                  <a:srgbClr val="010101"/>
                </a:solidFill>
                <a:latin typeface="Manjari" panose="02000503000000000000"/>
              </a:rPr>
              <a:t>3. Mantenga esta posición entre 15 y 30 segundos, por lo menos. Repita de 2 a 4 veces</a:t>
            </a:r>
          </a:p>
        </p:txBody>
      </p:sp>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Estiramiento </a:t>
            </a:r>
            <a:r>
              <a:rPr lang="es-ES" sz="3000" b="1" dirty="0">
                <a:latin typeface="Manjari" panose="02000503000000000000" pitchFamily="2" charset="0"/>
                <a:ea typeface="Times New Roman" panose="02020603050405020304" pitchFamily="18" charset="0"/>
                <a:cs typeface="Manjari" panose="02000503000000000000" pitchFamily="2" charset="0"/>
              </a:rPr>
              <a:t>de extensor de pulgar</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t>Fuente: </a:t>
            </a:r>
            <a:r>
              <a:rPr lang="es-MX" dirty="0"/>
              <a:t>Diaz, S.</a:t>
            </a:r>
            <a:r>
              <a:rPr lang="es-MX" sz="1800" dirty="0"/>
              <a:t> (2018). </a:t>
            </a:r>
            <a:r>
              <a:rPr lang="es-MX" i="1" dirty="0"/>
              <a:t>Ejercicios de estiramiento para antebrazos</a:t>
            </a:r>
            <a:r>
              <a:rPr lang="es-MX" dirty="0"/>
              <a:t>. </a:t>
            </a:r>
            <a:r>
              <a:rPr lang="es-MX" dirty="0">
                <a:hlinkClick r:id="rId3"/>
              </a:rPr>
              <a:t>https://www.musculaciontotal.com/ejercicios-de-estiramiento/estirar-antebrazos/</a:t>
            </a:r>
            <a:r>
              <a:rPr lang="es-MX" dirty="0"/>
              <a:t> </a:t>
            </a:r>
            <a:endParaRPr lang="es-MX" sz="2000" dirty="0">
              <a:solidFill>
                <a:srgbClr val="010101"/>
              </a:solidFill>
              <a:latin typeface="Manjari" panose="02000503000000000000"/>
            </a:endParaRPr>
          </a:p>
        </p:txBody>
      </p:sp>
      <p:pic>
        <p:nvPicPr>
          <p:cNvPr id="4" name="Imagen 3">
            <a:extLst>
              <a:ext uri="{FF2B5EF4-FFF2-40B4-BE49-F238E27FC236}">
                <a16:creationId xmlns:a16="http://schemas.microsoft.com/office/drawing/2014/main" id="{F0EA8CE8-39B3-4DB7-865A-D712D37FF188}"/>
              </a:ext>
            </a:extLst>
          </p:cNvPr>
          <p:cNvPicPr>
            <a:picLocks noChangeAspect="1"/>
          </p:cNvPicPr>
          <p:nvPr/>
        </p:nvPicPr>
        <p:blipFill rotWithShape="1">
          <a:blip r:embed="rId4"/>
          <a:srcRect l="60563" t="31658" r="15625" b="35994"/>
          <a:stretch/>
        </p:blipFill>
        <p:spPr>
          <a:xfrm>
            <a:off x="1183778" y="1784342"/>
            <a:ext cx="4532369" cy="3461731"/>
          </a:xfrm>
          <a:prstGeom prst="rect">
            <a:avLst/>
          </a:prstGeom>
        </p:spPr>
      </p:pic>
    </p:spTree>
    <p:extLst>
      <p:ext uri="{BB962C8B-B14F-4D97-AF65-F5344CB8AC3E}">
        <p14:creationId xmlns:p14="http://schemas.microsoft.com/office/powerpoint/2010/main" val="205439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7" name="CuadroTexto 6">
            <a:extLst>
              <a:ext uri="{FF2B5EF4-FFF2-40B4-BE49-F238E27FC236}">
                <a16:creationId xmlns:a16="http://schemas.microsoft.com/office/drawing/2014/main" id="{913551A0-7FAB-418B-B0B8-254775B6CE84}"/>
              </a:ext>
            </a:extLst>
          </p:cNvPr>
          <p:cNvSpPr txBox="1"/>
          <p:nvPr/>
        </p:nvSpPr>
        <p:spPr>
          <a:xfrm>
            <a:off x="652367" y="1585498"/>
            <a:ext cx="10887266" cy="3737946"/>
          </a:xfrm>
          <a:prstGeom prst="rect">
            <a:avLst/>
          </a:prstGeom>
          <a:noFill/>
        </p:spPr>
        <p:txBody>
          <a:bodyPr wrap="square">
            <a:spAutoFit/>
          </a:bodyPr>
          <a:lstStyle/>
          <a:p>
            <a:pPr algn="l">
              <a:lnSpc>
                <a:spcPct val="150000"/>
              </a:lnSpc>
            </a:pPr>
            <a:r>
              <a:rPr lang="es-MX" sz="2000" b="0" i="0" dirty="0">
                <a:solidFill>
                  <a:srgbClr val="010101"/>
                </a:solidFill>
                <a:effectLst/>
                <a:latin typeface="Manjari" panose="02000503000000000000"/>
              </a:rPr>
              <a:t>A continuación se presenta una serie de videos que muestran diversos ejercicios de estiramiento que se recomiendan previo a una sesión de automasaje, e incluso también se pueden repetir al finalizar la sesión para mayor relajación y bienestar.</a:t>
            </a:r>
          </a:p>
          <a:p>
            <a:pPr algn="l">
              <a:lnSpc>
                <a:spcPct val="150000"/>
              </a:lnSpc>
            </a:pPr>
            <a:endParaRPr lang="es-MX" sz="2000" b="0" i="0" dirty="0">
              <a:solidFill>
                <a:srgbClr val="010101"/>
              </a:solidFill>
              <a:effectLst/>
              <a:latin typeface="Manjari" panose="02000503000000000000"/>
            </a:endParaRPr>
          </a:p>
          <a:p>
            <a:pPr algn="l">
              <a:lnSpc>
                <a:spcPct val="150000"/>
              </a:lnSpc>
            </a:pPr>
            <a:r>
              <a:rPr lang="es-MX" sz="2000" b="0" i="0" dirty="0">
                <a:solidFill>
                  <a:srgbClr val="010101"/>
                </a:solidFill>
                <a:effectLst/>
                <a:latin typeface="Manjari" panose="02000503000000000000"/>
              </a:rPr>
              <a:t>Se recomienda observar cada video y luego realizar la secuencia demostrada. </a:t>
            </a:r>
            <a:r>
              <a:rPr lang="es-MX" sz="2000" dirty="0">
                <a:solidFill>
                  <a:srgbClr val="010101"/>
                </a:solidFill>
                <a:latin typeface="Manjari" panose="02000503000000000000"/>
              </a:rPr>
              <a:t>Es importante señalar que los videos muestran la postura y movimiento de cada estiramiento, sin embargo la demostración se realiza en pocos segundos, por lo tanto a la hora de realizar el ejercicio se deben recordar las indicaciones de metodología explicadas anteriormente (cada movimiento 15-30 segundos y otras)</a:t>
            </a:r>
            <a:endParaRPr lang="es-MX" sz="2000" b="0" i="0" dirty="0">
              <a:solidFill>
                <a:srgbClr val="010101"/>
              </a:solidFill>
              <a:effectLst/>
              <a:latin typeface="Manjari" panose="02000503000000000000"/>
            </a:endParaRPr>
          </a:p>
        </p:txBody>
      </p:sp>
      <p:sp>
        <p:nvSpPr>
          <p:cNvPr id="9" name="Título 1">
            <a:extLst>
              <a:ext uri="{FF2B5EF4-FFF2-40B4-BE49-F238E27FC236}">
                <a16:creationId xmlns:a16="http://schemas.microsoft.com/office/drawing/2014/main" id="{76C3D809-200A-4CB9-BB4A-4C451162D39D}"/>
              </a:ext>
            </a:extLst>
          </p:cNvPr>
          <p:cNvSpPr txBox="1">
            <a:spLocks/>
          </p:cNvSpPr>
          <p:nvPr/>
        </p:nvSpPr>
        <p:spPr>
          <a:xfrm>
            <a:off x="652367" y="424075"/>
            <a:ext cx="1024419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010101"/>
                </a:solidFill>
                <a:latin typeface="Manjari" panose="02000503000000000000"/>
              </a:rPr>
              <a:t>Ejercicios de estiramiento</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3008229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 dedos de las manos</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dedos de las manos.</a:t>
            </a:r>
            <a:r>
              <a:rPr lang="es-MX" sz="1800" dirty="0"/>
              <a:t> </a:t>
            </a:r>
            <a:r>
              <a:rPr lang="es-MX" sz="1800" dirty="0">
                <a:hlinkClick r:id="rId4"/>
              </a:rPr>
              <a:t>https://www.youtube.com/watch?v=p6UesmSs5fI&amp;list=PLO2XFfnnnQKF_mqVHazXmwi-tpWvpbIPx&amp;t=33s</a:t>
            </a:r>
            <a:r>
              <a:rPr lang="es-MX" sz="1800" dirty="0"/>
              <a:t> </a:t>
            </a:r>
            <a:endParaRPr lang="es-MX" sz="2000" dirty="0">
              <a:solidFill>
                <a:srgbClr val="010101"/>
              </a:solidFill>
              <a:latin typeface="Manjari" panose="02000503000000000000"/>
            </a:endParaRPr>
          </a:p>
        </p:txBody>
      </p:sp>
      <p:pic>
        <p:nvPicPr>
          <p:cNvPr id="8" name="Elementos multimedia en línea 1" title="Estira los dedos en un minuto">
            <a:hlinkClick r:id="" action="ppaction://media"/>
            <a:extLst>
              <a:ext uri="{FF2B5EF4-FFF2-40B4-BE49-F238E27FC236}">
                <a16:creationId xmlns:a16="http://schemas.microsoft.com/office/drawing/2014/main" id="{E6EDB6B6-8425-42F0-87F2-52B21424ED27}"/>
              </a:ext>
            </a:extLst>
          </p:cNvPr>
          <p:cNvPicPr>
            <a:picLocks noRot="1" noChangeAspect="1"/>
          </p:cNvPicPr>
          <p:nvPr>
            <a:videoFile r:link="rId1"/>
          </p:nvPr>
        </p:nvPicPr>
        <p:blipFill>
          <a:blip r:embed="rId5"/>
          <a:stretch>
            <a:fillRect/>
          </a:stretch>
        </p:blipFill>
        <p:spPr>
          <a:xfrm>
            <a:off x="2131201" y="1529147"/>
            <a:ext cx="7389646" cy="4175150"/>
          </a:xfrm>
          <a:prstGeom prst="rect">
            <a:avLst/>
          </a:prstGeom>
        </p:spPr>
      </p:pic>
    </p:spTree>
    <p:extLst>
      <p:ext uri="{BB962C8B-B14F-4D97-AF65-F5344CB8AC3E}">
        <p14:creationId xmlns:p14="http://schemas.microsoft.com/office/powerpoint/2010/main" val="127401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 antebrazos</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antebrazo.</a:t>
            </a:r>
            <a:r>
              <a:rPr lang="es-MX" sz="1800" dirty="0"/>
              <a:t> </a:t>
            </a:r>
            <a:r>
              <a:rPr lang="es-MX" sz="1800" dirty="0">
                <a:hlinkClick r:id="rId4"/>
              </a:rPr>
              <a:t>https://www.youtube.com/watch?v=pO833IvcvYg&amp;list=PLO2XFfnnnQKF_mqVHazXmwi-tpWvpbIPx&amp;index=2</a:t>
            </a:r>
            <a:r>
              <a:rPr lang="es-MX" sz="1800" dirty="0"/>
              <a:t> </a:t>
            </a:r>
            <a:endParaRPr lang="es-MX" sz="2000" dirty="0">
              <a:solidFill>
                <a:srgbClr val="010101"/>
              </a:solidFill>
              <a:latin typeface="Manjari" panose="02000503000000000000"/>
            </a:endParaRPr>
          </a:p>
        </p:txBody>
      </p:sp>
      <p:pic>
        <p:nvPicPr>
          <p:cNvPr id="3" name="Elementos multimedia en línea 2" title="Estira los antebrazos en un minuto">
            <a:hlinkClick r:id="" action="ppaction://media"/>
            <a:extLst>
              <a:ext uri="{FF2B5EF4-FFF2-40B4-BE49-F238E27FC236}">
                <a16:creationId xmlns:a16="http://schemas.microsoft.com/office/drawing/2014/main" id="{040481B8-8342-4CCB-AECD-CFE65ADA2541}"/>
              </a:ext>
            </a:extLst>
          </p:cNvPr>
          <p:cNvPicPr>
            <a:picLocks noRot="1" noChangeAspect="1"/>
          </p:cNvPicPr>
          <p:nvPr>
            <a:videoFile r:link="rId1"/>
          </p:nvPr>
        </p:nvPicPr>
        <p:blipFill>
          <a:blip r:embed="rId5"/>
          <a:stretch>
            <a:fillRect/>
          </a:stretch>
        </p:blipFill>
        <p:spPr>
          <a:xfrm>
            <a:off x="2644726" y="1504600"/>
            <a:ext cx="7457919" cy="4213724"/>
          </a:xfrm>
          <a:prstGeom prst="rect">
            <a:avLst/>
          </a:prstGeom>
        </p:spPr>
      </p:pic>
    </p:spTree>
    <p:extLst>
      <p:ext uri="{BB962C8B-B14F-4D97-AF65-F5344CB8AC3E}">
        <p14:creationId xmlns:p14="http://schemas.microsoft.com/office/powerpoint/2010/main" val="94134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2" name="Título 1"/>
          <p:cNvSpPr txBox="1">
            <a:spLocks noGrp="1"/>
          </p:cNvSpPr>
          <p:nvPr>
            <p:ph type="ctrTitle"/>
          </p:nvPr>
        </p:nvSpPr>
        <p:spPr>
          <a:xfrm>
            <a:off x="1524000" y="723425"/>
            <a:ext cx="9144000" cy="700642"/>
          </a:xfrm>
          <a:prstGeom prst="rect">
            <a:avLst/>
          </a:prstGeom>
        </p:spPr>
        <p:txBody>
          <a:bodyPr>
            <a:normAutofit fontScale="90000"/>
          </a:bodyPr>
          <a:lstStyle/>
          <a:p>
            <a:r>
              <a:rPr lang="es-CR" dirty="0">
                <a:latin typeface="Manjari"/>
              </a:rPr>
              <a:t>2. Estiramientos </a:t>
            </a:r>
            <a:endParaRPr dirty="0">
              <a:latin typeface="Manjari"/>
            </a:endParaRPr>
          </a:p>
        </p:txBody>
      </p:sp>
      <p:sp>
        <p:nvSpPr>
          <p:cNvPr id="113" name="Subtítulo 2"/>
          <p:cNvSpPr txBox="1">
            <a:spLocks noGrp="1"/>
          </p:cNvSpPr>
          <p:nvPr>
            <p:ph type="subTitle" sz="quarter" idx="1"/>
          </p:nvPr>
        </p:nvSpPr>
        <p:spPr>
          <a:xfrm>
            <a:off x="0" y="1618938"/>
            <a:ext cx="12192000" cy="3957403"/>
          </a:xfrm>
          <a:prstGeom prst="rect">
            <a:avLst/>
          </a:prstGeom>
          <a:solidFill>
            <a:schemeClr val="bg1"/>
          </a:solidFill>
        </p:spPr>
        <p:txBody>
          <a:bodyPr>
            <a:normAutofit fontScale="70000" lnSpcReduction="20000"/>
          </a:bodyPr>
          <a:lstStyle/>
          <a:p>
            <a:pPr marL="900113" lvl="2" indent="0" algn="l"/>
            <a:r>
              <a:rPr lang="es-CR" sz="3800" dirty="0">
                <a:latin typeface="Manjari"/>
              </a:rPr>
              <a:t>Este recurso es una continuación del recurso llamado </a:t>
            </a:r>
            <a:r>
              <a:rPr lang="es-MX" sz="3800" i="1" dirty="0">
                <a:latin typeface="Manjari"/>
              </a:rPr>
              <a:t>Parte I: Estiramientos y movilización de previo a la realización de automasaje, </a:t>
            </a:r>
            <a:r>
              <a:rPr lang="es-MX" sz="3800" dirty="0">
                <a:latin typeface="Manjari"/>
              </a:rPr>
              <a:t>antes de estudiar estos contenidos, asegúrese de haber comprendido oportunamente los temas del recurso anterior. Este recurso contiene los siguientes apartados: </a:t>
            </a:r>
          </a:p>
          <a:p>
            <a:pPr lvl="2" algn="l"/>
            <a:endParaRPr lang="es-CR" dirty="0">
              <a:latin typeface="Manjari"/>
            </a:endParaRPr>
          </a:p>
          <a:p>
            <a:pPr lvl="2" algn="l"/>
            <a:r>
              <a:rPr lang="es-CR" sz="2500" dirty="0">
                <a:latin typeface="Manjari"/>
              </a:rPr>
              <a:t>Introducción</a:t>
            </a:r>
          </a:p>
          <a:p>
            <a:pPr lvl="2" algn="l"/>
            <a:r>
              <a:rPr lang="es-CR" sz="2500" dirty="0">
                <a:latin typeface="Manjari"/>
              </a:rPr>
              <a:t>Beneficios</a:t>
            </a:r>
          </a:p>
          <a:p>
            <a:pPr lvl="2" algn="l"/>
            <a:r>
              <a:rPr lang="es-CR" sz="2500" dirty="0">
                <a:latin typeface="Manjari"/>
              </a:rPr>
              <a:t>Tipos de estiramiento</a:t>
            </a:r>
          </a:p>
          <a:p>
            <a:pPr lvl="2" algn="l"/>
            <a:r>
              <a:rPr lang="es-CR" sz="2500" dirty="0">
                <a:latin typeface="Manjari"/>
              </a:rPr>
              <a:t>Contraindicaciones</a:t>
            </a:r>
          </a:p>
          <a:p>
            <a:pPr lvl="2" algn="l"/>
            <a:r>
              <a:rPr lang="es-CR" sz="2500" dirty="0">
                <a:latin typeface="Manjari"/>
              </a:rPr>
              <a:t>Metodología</a:t>
            </a:r>
          </a:p>
          <a:p>
            <a:pPr lvl="2" algn="l"/>
            <a:r>
              <a:rPr lang="es-CR" sz="2500" dirty="0">
                <a:latin typeface="Manjari"/>
              </a:rPr>
              <a:t>Ejercicios de estiramientos sugeridos previo a la realización de automasajes relajantes  </a:t>
            </a:r>
          </a:p>
          <a:p>
            <a:pPr indent="914400" algn="l"/>
            <a:r>
              <a:rPr lang="es-MX" sz="2500" dirty="0"/>
              <a:t>Referencias bibliográficas de todo el tema (incluye la parte I y parte II)</a:t>
            </a:r>
            <a:endParaRPr sz="25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 pecho y hombro</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pecho y hombro.</a:t>
            </a:r>
            <a:r>
              <a:rPr lang="es-MX" sz="1800" dirty="0"/>
              <a:t> </a:t>
            </a:r>
            <a:r>
              <a:rPr lang="es-MX" sz="1800" dirty="0">
                <a:hlinkClick r:id="rId4"/>
              </a:rPr>
              <a:t>https://www.youtube.com/watch?v=0zHWVQa4BZI&amp;list=PLO2XFfnnnQKF_mqVHazXmwi-tpWvpbIPx&amp;index=3</a:t>
            </a:r>
            <a:r>
              <a:rPr lang="es-MX" sz="1800" dirty="0"/>
              <a:t> </a:t>
            </a:r>
            <a:endParaRPr lang="es-MX" sz="2000" dirty="0">
              <a:solidFill>
                <a:srgbClr val="010101"/>
              </a:solidFill>
              <a:latin typeface="Manjari" panose="02000503000000000000"/>
            </a:endParaRPr>
          </a:p>
        </p:txBody>
      </p:sp>
      <p:pic>
        <p:nvPicPr>
          <p:cNvPr id="4" name="Elementos multimedia en línea 3" title="Estira hombro y pecho en un minuto">
            <a:hlinkClick r:id="" action="ppaction://media"/>
            <a:extLst>
              <a:ext uri="{FF2B5EF4-FFF2-40B4-BE49-F238E27FC236}">
                <a16:creationId xmlns:a16="http://schemas.microsoft.com/office/drawing/2014/main" id="{0624B486-2F87-4314-B9E9-72C04C3F9184}"/>
              </a:ext>
            </a:extLst>
          </p:cNvPr>
          <p:cNvPicPr>
            <a:picLocks noRot="1" noChangeAspect="1"/>
          </p:cNvPicPr>
          <p:nvPr>
            <a:videoFile r:link="rId1"/>
          </p:nvPr>
        </p:nvPicPr>
        <p:blipFill>
          <a:blip r:embed="rId5"/>
          <a:stretch>
            <a:fillRect/>
          </a:stretch>
        </p:blipFill>
        <p:spPr>
          <a:xfrm>
            <a:off x="2426486" y="1556732"/>
            <a:ext cx="7339027" cy="4146550"/>
          </a:xfrm>
          <a:prstGeom prst="rect">
            <a:avLst/>
          </a:prstGeom>
        </p:spPr>
      </p:pic>
    </p:spTree>
    <p:extLst>
      <p:ext uri="{BB962C8B-B14F-4D97-AF65-F5344CB8AC3E}">
        <p14:creationId xmlns:p14="http://schemas.microsoft.com/office/powerpoint/2010/main" val="112799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 bíceps y tríceps</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bíceps y tríceps. </a:t>
            </a:r>
            <a:r>
              <a:rPr lang="es-MX" sz="1800" dirty="0">
                <a:hlinkClick r:id="rId4"/>
              </a:rPr>
              <a:t>https://www.youtube.com/watch?v=F1eyHTCnRrA&amp;list=PLO2XFfnnnQKF_mqVHazXmwi-tpWvpbIPx&amp;index=4</a:t>
            </a:r>
            <a:r>
              <a:rPr lang="es-MX" sz="1800" dirty="0"/>
              <a:t> </a:t>
            </a:r>
            <a:endParaRPr lang="es-MX" sz="2000" dirty="0">
              <a:solidFill>
                <a:srgbClr val="010101"/>
              </a:solidFill>
              <a:latin typeface="Manjari" panose="02000503000000000000"/>
            </a:endParaRPr>
          </a:p>
        </p:txBody>
      </p:sp>
      <p:pic>
        <p:nvPicPr>
          <p:cNvPr id="3" name="Elementos multimedia en línea 2" title="Estira biceps y triceps en un minuto">
            <a:hlinkClick r:id="" action="ppaction://media"/>
            <a:extLst>
              <a:ext uri="{FF2B5EF4-FFF2-40B4-BE49-F238E27FC236}">
                <a16:creationId xmlns:a16="http://schemas.microsoft.com/office/drawing/2014/main" id="{03568F17-64FD-4513-A0EE-00BBF4DE97DF}"/>
              </a:ext>
            </a:extLst>
          </p:cNvPr>
          <p:cNvPicPr>
            <a:picLocks noRot="1" noChangeAspect="1"/>
          </p:cNvPicPr>
          <p:nvPr>
            <a:videoFile r:link="rId1"/>
          </p:nvPr>
        </p:nvPicPr>
        <p:blipFill>
          <a:blip r:embed="rId5"/>
          <a:stretch>
            <a:fillRect/>
          </a:stretch>
        </p:blipFill>
        <p:spPr>
          <a:xfrm>
            <a:off x="2152953" y="1457917"/>
            <a:ext cx="7339027" cy="4146550"/>
          </a:xfrm>
          <a:prstGeom prst="rect">
            <a:avLst/>
          </a:prstGeom>
        </p:spPr>
      </p:pic>
    </p:spTree>
    <p:extLst>
      <p:ext uri="{BB962C8B-B14F-4D97-AF65-F5344CB8AC3E}">
        <p14:creationId xmlns:p14="http://schemas.microsoft.com/office/powerpoint/2010/main" val="2692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del cuello</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cuello. </a:t>
            </a:r>
            <a:r>
              <a:rPr lang="es-MX" sz="1800" dirty="0">
                <a:hlinkClick r:id="rId4"/>
              </a:rPr>
              <a:t>https://www.youtube.com/watch?v=h6dgqY44WOA&amp;list=PLO2XFfnnnQKF_mqVHazXmwi-tpWvpbIPx&amp;index=5</a:t>
            </a:r>
            <a:r>
              <a:rPr lang="es-MX" sz="1800" dirty="0"/>
              <a:t>  </a:t>
            </a:r>
            <a:endParaRPr lang="es-MX" sz="2000" dirty="0">
              <a:solidFill>
                <a:srgbClr val="010101"/>
              </a:solidFill>
              <a:latin typeface="Manjari" panose="02000503000000000000"/>
            </a:endParaRPr>
          </a:p>
        </p:txBody>
      </p:sp>
      <p:pic>
        <p:nvPicPr>
          <p:cNvPr id="4" name="Elementos multimedia en línea 3" title="Estira el cuello en un minuto">
            <a:hlinkClick r:id="" action="ppaction://media"/>
            <a:extLst>
              <a:ext uri="{FF2B5EF4-FFF2-40B4-BE49-F238E27FC236}">
                <a16:creationId xmlns:a16="http://schemas.microsoft.com/office/drawing/2014/main" id="{1A3CDF0E-E44B-4A9F-B9F1-AEB1BD52F64C}"/>
              </a:ext>
            </a:extLst>
          </p:cNvPr>
          <p:cNvPicPr>
            <a:picLocks noRot="1" noChangeAspect="1"/>
          </p:cNvPicPr>
          <p:nvPr>
            <a:videoFile r:link="rId1"/>
          </p:nvPr>
        </p:nvPicPr>
        <p:blipFill>
          <a:blip r:embed="rId5"/>
          <a:stretch>
            <a:fillRect/>
          </a:stretch>
        </p:blipFill>
        <p:spPr>
          <a:xfrm>
            <a:off x="2169911" y="1413960"/>
            <a:ext cx="7481744" cy="4227185"/>
          </a:xfrm>
          <a:prstGeom prst="rect">
            <a:avLst/>
          </a:prstGeom>
        </p:spPr>
      </p:pic>
    </p:spTree>
    <p:extLst>
      <p:ext uri="{BB962C8B-B14F-4D97-AF65-F5344CB8AC3E}">
        <p14:creationId xmlns:p14="http://schemas.microsoft.com/office/powerpoint/2010/main" val="11166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3"/>
          <a:stretch>
            <a:fillRect/>
          </a:stretch>
        </p:blipFill>
        <p:spPr>
          <a:xfrm>
            <a:off x="9826547" y="0"/>
            <a:ext cx="2365453" cy="1304657"/>
          </a:xfrm>
          <a:prstGeom prst="rect">
            <a:avLst/>
          </a:prstGeom>
        </p:spPr>
      </p:pic>
      <p:sp>
        <p:nvSpPr>
          <p:cNvPr id="7" name="CuadroTexto 6">
            <a:extLst>
              <a:ext uri="{FF2B5EF4-FFF2-40B4-BE49-F238E27FC236}">
                <a16:creationId xmlns:a16="http://schemas.microsoft.com/office/drawing/2014/main" id="{E0506D90-FDD1-4477-809F-189AB7D5E9B1}"/>
              </a:ext>
            </a:extLst>
          </p:cNvPr>
          <p:cNvSpPr txBox="1"/>
          <p:nvPr/>
        </p:nvSpPr>
        <p:spPr>
          <a:xfrm>
            <a:off x="633909" y="379907"/>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Estiramiento de espalda</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CuadroTexto 9">
            <a:extLst>
              <a:ext uri="{FF2B5EF4-FFF2-40B4-BE49-F238E27FC236}">
                <a16:creationId xmlns:a16="http://schemas.microsoft.com/office/drawing/2014/main" id="{6868D3D5-8BD1-4E08-AD83-AD7FE1E12C66}"/>
              </a:ext>
            </a:extLst>
          </p:cNvPr>
          <p:cNvSpPr txBox="1"/>
          <p:nvPr/>
        </p:nvSpPr>
        <p:spPr>
          <a:xfrm>
            <a:off x="742744" y="5955356"/>
            <a:ext cx="11049206" cy="646331"/>
          </a:xfrm>
          <a:prstGeom prst="rect">
            <a:avLst/>
          </a:prstGeom>
          <a:noFill/>
        </p:spPr>
        <p:txBody>
          <a:bodyPr wrap="square">
            <a:spAutoFit/>
          </a:bodyPr>
          <a:lstStyle/>
          <a:p>
            <a:r>
              <a:rPr lang="es-MX" sz="1800" dirty="0">
                <a:latin typeface="Manjari" panose="02000503000000000000"/>
              </a:rPr>
              <a:t>Fuente: </a:t>
            </a:r>
            <a:r>
              <a:rPr lang="es-CR" dirty="0">
                <a:latin typeface="Manjari" panose="02000503000000000000"/>
              </a:rPr>
              <a:t>Sputnik Climbing (2018). Estiramientos de espalda. </a:t>
            </a:r>
            <a:r>
              <a:rPr lang="es-MX" sz="1800" dirty="0">
                <a:latin typeface="Manjari" panose="02000503000000000000"/>
                <a:hlinkClick r:id="rId4"/>
              </a:rPr>
              <a:t>https://www.youtube.com/watch?v=SYwT1-d8FKQ&amp;list=PLO2XFfnnnQKF_mqVHazXmwi-tpWvpbIPx&amp;index=6</a:t>
            </a:r>
            <a:r>
              <a:rPr lang="es-MX" sz="1800" dirty="0">
                <a:latin typeface="Manjari" panose="02000503000000000000"/>
              </a:rPr>
              <a:t> </a:t>
            </a:r>
            <a:endParaRPr lang="es-MX" sz="2000" dirty="0">
              <a:solidFill>
                <a:srgbClr val="010101"/>
              </a:solidFill>
              <a:latin typeface="Manjari" panose="02000503000000000000"/>
            </a:endParaRPr>
          </a:p>
        </p:txBody>
      </p:sp>
      <p:pic>
        <p:nvPicPr>
          <p:cNvPr id="3" name="Elementos multimedia en línea 2" title="Estira la espalda en un minuto">
            <a:hlinkClick r:id="" action="ppaction://media"/>
            <a:extLst>
              <a:ext uri="{FF2B5EF4-FFF2-40B4-BE49-F238E27FC236}">
                <a16:creationId xmlns:a16="http://schemas.microsoft.com/office/drawing/2014/main" id="{8832291D-9188-4986-AEA9-6059F78FC693}"/>
              </a:ext>
            </a:extLst>
          </p:cNvPr>
          <p:cNvPicPr>
            <a:picLocks noRot="1" noChangeAspect="1"/>
          </p:cNvPicPr>
          <p:nvPr>
            <a:videoFile r:link="rId1"/>
          </p:nvPr>
        </p:nvPicPr>
        <p:blipFill>
          <a:blip r:embed="rId5"/>
          <a:stretch>
            <a:fillRect/>
          </a:stretch>
        </p:blipFill>
        <p:spPr>
          <a:xfrm>
            <a:off x="2208628" y="1598363"/>
            <a:ext cx="7191661" cy="4063288"/>
          </a:xfrm>
          <a:prstGeom prst="rect">
            <a:avLst/>
          </a:prstGeom>
        </p:spPr>
      </p:pic>
    </p:spTree>
    <p:extLst>
      <p:ext uri="{BB962C8B-B14F-4D97-AF65-F5344CB8AC3E}">
        <p14:creationId xmlns:p14="http://schemas.microsoft.com/office/powerpoint/2010/main" val="7559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7" name="CuadroTexto 6">
            <a:extLst>
              <a:ext uri="{FF2B5EF4-FFF2-40B4-BE49-F238E27FC236}">
                <a16:creationId xmlns:a16="http://schemas.microsoft.com/office/drawing/2014/main" id="{913551A0-7FAB-418B-B0B8-254775B6CE84}"/>
              </a:ext>
            </a:extLst>
          </p:cNvPr>
          <p:cNvSpPr txBox="1"/>
          <p:nvPr/>
        </p:nvSpPr>
        <p:spPr>
          <a:xfrm>
            <a:off x="525755" y="1402614"/>
            <a:ext cx="10887266" cy="4199611"/>
          </a:xfrm>
          <a:prstGeom prst="rect">
            <a:avLst/>
          </a:prstGeom>
          <a:noFill/>
        </p:spPr>
        <p:txBody>
          <a:bodyPr wrap="square">
            <a:spAutoFit/>
          </a:bodyPr>
          <a:lstStyle/>
          <a:p>
            <a:pPr algn="l">
              <a:lnSpc>
                <a:spcPct val="150000"/>
              </a:lnSpc>
            </a:pPr>
            <a:r>
              <a:rPr lang="es-CR" sz="2000" dirty="0">
                <a:latin typeface="Manjari" panose="02000503000000000000"/>
              </a:rPr>
              <a:t>Como se ha podido analizar, existen gran variedad de ejercicios de estiramiento ya que cada músculo puede trabajarse mediante rutinas de estiramiento. </a:t>
            </a:r>
          </a:p>
          <a:p>
            <a:pPr algn="l">
              <a:lnSpc>
                <a:spcPct val="150000"/>
              </a:lnSpc>
            </a:pPr>
            <a:r>
              <a:rPr lang="es-CR" sz="2000" dirty="0">
                <a:latin typeface="Manjari" panose="02000503000000000000"/>
              </a:rPr>
              <a:t>Los estiramientos presentados anteriormente son algunos de los que se recomiendan para los objetivos de este curso; procure realizarlos de manera consciente, respetando todas las contraindicaciones y metodología explicados en este material. </a:t>
            </a:r>
          </a:p>
          <a:p>
            <a:pPr algn="l">
              <a:lnSpc>
                <a:spcPct val="150000"/>
              </a:lnSpc>
            </a:pPr>
            <a:r>
              <a:rPr lang="es-CR" sz="2000" dirty="0">
                <a:latin typeface="Manjari" panose="02000503000000000000"/>
              </a:rPr>
              <a:t>En caso de tener dudas con relación a un ejercicio, converse con la persona profesora encargada del curso, consulte las referencias colocadas al final de la presentación, o bien, consulte con un profesional en el área, es importante que los estiramientos se lleven a cabo de manera correcta para obtener efectos favorables. </a:t>
            </a:r>
            <a:endParaRPr lang="es-MX" sz="2000" b="0" i="0" dirty="0">
              <a:solidFill>
                <a:srgbClr val="010101"/>
              </a:solidFill>
              <a:effectLst/>
              <a:latin typeface="Manjari" panose="02000503000000000000"/>
            </a:endParaRPr>
          </a:p>
        </p:txBody>
      </p:sp>
      <p:sp>
        <p:nvSpPr>
          <p:cNvPr id="9" name="Título 1">
            <a:extLst>
              <a:ext uri="{FF2B5EF4-FFF2-40B4-BE49-F238E27FC236}">
                <a16:creationId xmlns:a16="http://schemas.microsoft.com/office/drawing/2014/main" id="{76C3D809-200A-4CB9-BB4A-4C451162D39D}"/>
              </a:ext>
            </a:extLst>
          </p:cNvPr>
          <p:cNvSpPr txBox="1">
            <a:spLocks/>
          </p:cNvSpPr>
          <p:nvPr/>
        </p:nvSpPr>
        <p:spPr>
          <a:xfrm>
            <a:off x="525755" y="424075"/>
            <a:ext cx="10370802"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010101"/>
                </a:solidFill>
                <a:latin typeface="Manjari" panose="02000503000000000000"/>
              </a:rPr>
              <a:t>Ejercicios de estiramiento</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37036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7" name="CuadroTexto 6">
            <a:extLst>
              <a:ext uri="{FF2B5EF4-FFF2-40B4-BE49-F238E27FC236}">
                <a16:creationId xmlns:a16="http://schemas.microsoft.com/office/drawing/2014/main" id="{913551A0-7FAB-418B-B0B8-254775B6CE84}"/>
              </a:ext>
            </a:extLst>
          </p:cNvPr>
          <p:cNvSpPr txBox="1"/>
          <p:nvPr/>
        </p:nvSpPr>
        <p:spPr>
          <a:xfrm>
            <a:off x="539823" y="1585498"/>
            <a:ext cx="10887266" cy="3737946"/>
          </a:xfrm>
          <a:prstGeom prst="rect">
            <a:avLst/>
          </a:prstGeom>
          <a:noFill/>
        </p:spPr>
        <p:txBody>
          <a:bodyPr wrap="square">
            <a:spAutoFit/>
          </a:bodyPr>
          <a:lstStyle/>
          <a:p>
            <a:pPr algn="l">
              <a:lnSpc>
                <a:spcPct val="150000"/>
              </a:lnSpc>
            </a:pPr>
            <a:r>
              <a:rPr lang="es-CR" sz="2000" dirty="0">
                <a:latin typeface="Manjari" panose="02000503000000000000"/>
              </a:rPr>
              <a:t>Finalmente se recomienda visitar la siguiente referencia (dar clic en link subrayado en color azul) para observar algunos ejercicios de estiramiento para miembros inferiores que pueden servir de complemento para las técnicas de automasaje. En caso de que lo prefiera, puede consultar una síntesis de esta información en la infografía llamada “Estiramientos de piernas” colocada en los recursos complementarios de esta semana</a:t>
            </a:r>
          </a:p>
          <a:p>
            <a:pPr algn="l">
              <a:lnSpc>
                <a:spcPct val="150000"/>
              </a:lnSpc>
            </a:pPr>
            <a:endParaRPr lang="es-CR" sz="2000" dirty="0">
              <a:latin typeface="Manjari" panose="02000503000000000000"/>
            </a:endParaRPr>
          </a:p>
          <a:p>
            <a:pPr algn="l">
              <a:lnSpc>
                <a:spcPct val="150000"/>
              </a:lnSpc>
            </a:pPr>
            <a:r>
              <a:rPr lang="es-CR" sz="2000" dirty="0">
                <a:latin typeface="Manjari" panose="02000503000000000000"/>
              </a:rPr>
              <a:t>Fisioonline (2022). </a:t>
            </a:r>
            <a:r>
              <a:rPr lang="es-CR" sz="2000" i="1" dirty="0">
                <a:latin typeface="Manjari" panose="02000503000000000000"/>
              </a:rPr>
              <a:t>8 Estiramientos para cuidar tus piernas y evitar lesiones.</a:t>
            </a:r>
            <a:r>
              <a:rPr lang="es-CR" sz="2000" dirty="0">
                <a:latin typeface="Manjari" panose="02000503000000000000"/>
              </a:rPr>
              <a:t> </a:t>
            </a:r>
            <a:r>
              <a:rPr lang="es-MX" sz="2000" b="0" i="0" dirty="0">
                <a:solidFill>
                  <a:srgbClr val="0563C1"/>
                </a:solidFill>
                <a:effectLst/>
                <a:latin typeface="Manjari" panose="02000503000000000000"/>
                <a:hlinkClick r:id="rId3">
                  <a:extLst>
                    <a:ext uri="{A12FA001-AC4F-418D-AE19-62706E023703}">
                      <ahyp:hlinkClr xmlns:ahyp="http://schemas.microsoft.com/office/drawing/2018/hyperlinkcolor" val="tx"/>
                    </a:ext>
                  </a:extLst>
                </a:hlinkClick>
              </a:rPr>
              <a:t>https://www.fisioterapia-online.com/infografias/8-estiramientos-para-cuidar-tus-piernas-y-evitar-lesiones</a:t>
            </a:r>
            <a:r>
              <a:rPr lang="es-MX" sz="2000" b="0" i="0" dirty="0">
                <a:solidFill>
                  <a:srgbClr val="010101"/>
                </a:solidFill>
                <a:effectLst/>
                <a:latin typeface="Manjari" panose="02000503000000000000"/>
              </a:rPr>
              <a:t> </a:t>
            </a:r>
          </a:p>
        </p:txBody>
      </p:sp>
      <p:sp>
        <p:nvSpPr>
          <p:cNvPr id="9" name="Título 1">
            <a:extLst>
              <a:ext uri="{FF2B5EF4-FFF2-40B4-BE49-F238E27FC236}">
                <a16:creationId xmlns:a16="http://schemas.microsoft.com/office/drawing/2014/main" id="{76C3D809-200A-4CB9-BB4A-4C451162D39D}"/>
              </a:ext>
            </a:extLst>
          </p:cNvPr>
          <p:cNvSpPr txBox="1">
            <a:spLocks/>
          </p:cNvSpPr>
          <p:nvPr/>
        </p:nvSpPr>
        <p:spPr>
          <a:xfrm>
            <a:off x="539823" y="424075"/>
            <a:ext cx="10356734"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b="1" dirty="0">
                <a:solidFill>
                  <a:srgbClr val="010101"/>
                </a:solidFill>
                <a:latin typeface="Manjari" panose="02000503000000000000"/>
              </a:rPr>
              <a:t>Ejercicios de estiramiento</a:t>
            </a:r>
            <a:endParaRPr lang="es-CR" sz="3000" b="1" dirty="0">
              <a:latin typeface="Manjari" panose="02000503000000000000" pitchFamily="2" charset="0"/>
              <a:cs typeface="Manjari" panose="02000503000000000000" pitchFamily="2" charset="0"/>
            </a:endParaRPr>
          </a:p>
        </p:txBody>
      </p:sp>
    </p:spTree>
    <p:extLst>
      <p:ext uri="{BB962C8B-B14F-4D97-AF65-F5344CB8AC3E}">
        <p14:creationId xmlns:p14="http://schemas.microsoft.com/office/powerpoint/2010/main" val="171419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0DDCE-6BD5-4DB5-9EF0-14FC7E3F310A}"/>
              </a:ext>
            </a:extLst>
          </p:cNvPr>
          <p:cNvSpPr>
            <a:spLocks noGrp="1"/>
          </p:cNvSpPr>
          <p:nvPr>
            <p:ph idx="1"/>
          </p:nvPr>
        </p:nvSpPr>
        <p:spPr>
          <a:xfrm>
            <a:off x="745588" y="1326365"/>
            <a:ext cx="10860257" cy="4205269"/>
          </a:xfrm>
        </p:spPr>
        <p:txBody>
          <a:bodyPr>
            <a:normAutofit/>
          </a:bodyPr>
          <a:lstStyle/>
          <a:p>
            <a:pPr marL="0" indent="0">
              <a:lnSpc>
                <a:spcPct val="150000"/>
              </a:lnSpc>
              <a:buNone/>
            </a:pPr>
            <a:r>
              <a:rPr lang="es-ES" sz="2000" dirty="0">
                <a:latin typeface="Manjari" panose="02000503000000000000" pitchFamily="2" charset="0"/>
                <a:cs typeface="Manjari" panose="02000503000000000000" pitchFamily="2" charset="0"/>
              </a:rPr>
              <a:t>A pesar de que en el presente curso se presenta información asociada a la realización de técnicas de automasaje, no se puede obviar que la preparación del cuerpo mediante movimientos articulares y estiramientos puede ser de gran utilidad en otros contextos. </a:t>
            </a:r>
          </a:p>
          <a:p>
            <a:pPr marL="0" indent="0">
              <a:lnSpc>
                <a:spcPct val="150000"/>
              </a:lnSpc>
              <a:buNone/>
            </a:pPr>
            <a:r>
              <a:rPr lang="es-ES" sz="2000" dirty="0">
                <a:latin typeface="Manjari" panose="02000503000000000000" pitchFamily="2" charset="0"/>
                <a:cs typeface="Manjari" panose="02000503000000000000" pitchFamily="2" charset="0"/>
              </a:rPr>
              <a:t>Las rutinas aquí presentadas ayudan al bienestar y adecuado funcionamiento del cuerpo y sirven como preparación ante de realizar tareas o trabajos que requieren esfuerzo del cuerpo o el mantenimiento de ciertas posturas por periodos prolongados. </a:t>
            </a:r>
          </a:p>
          <a:p>
            <a:pPr marL="0" indent="0">
              <a:lnSpc>
                <a:spcPct val="150000"/>
              </a:lnSpc>
              <a:buNone/>
            </a:pPr>
            <a:r>
              <a:rPr lang="es-ES" sz="2000" dirty="0">
                <a:latin typeface="Manjari" panose="02000503000000000000" pitchFamily="2" charset="0"/>
                <a:cs typeface="Manjari" panose="02000503000000000000" pitchFamily="2" charset="0"/>
              </a:rPr>
              <a:t>Por lo tanto, se sugiere incorporar rutinas de movilizaciones y estiramientos a sus actividades de la vida diaria. </a:t>
            </a:r>
          </a:p>
        </p:txBody>
      </p:sp>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CuadroTexto 5">
            <a:extLst>
              <a:ext uri="{FF2B5EF4-FFF2-40B4-BE49-F238E27FC236}">
                <a16:creationId xmlns:a16="http://schemas.microsoft.com/office/drawing/2014/main" id="{AA7F656E-8947-45E6-945F-F1B654BF4E98}"/>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Recomendaciones</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Tree>
    <p:extLst>
      <p:ext uri="{BB962C8B-B14F-4D97-AF65-F5344CB8AC3E}">
        <p14:creationId xmlns:p14="http://schemas.microsoft.com/office/powerpoint/2010/main" val="1348712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0DDCE-6BD5-4DB5-9EF0-14FC7E3F310A}"/>
              </a:ext>
            </a:extLst>
          </p:cNvPr>
          <p:cNvSpPr>
            <a:spLocks noGrp="1"/>
          </p:cNvSpPr>
          <p:nvPr>
            <p:ph idx="1"/>
          </p:nvPr>
        </p:nvSpPr>
        <p:spPr>
          <a:xfrm>
            <a:off x="361950" y="1283674"/>
            <a:ext cx="11623724" cy="4342430"/>
          </a:xfrm>
        </p:spPr>
        <p:txBody>
          <a:bodyPr>
            <a:noAutofit/>
          </a:bodyPr>
          <a:lstStyle/>
          <a:p>
            <a:pPr marL="457200" lvl="1" indent="-457200">
              <a:lnSpc>
                <a:spcPct val="100000"/>
              </a:lnSpc>
              <a:spcAft>
                <a:spcPts val="1000"/>
              </a:spcAft>
              <a:buNone/>
            </a:pPr>
            <a:r>
              <a:rPr lang="es-MX" sz="1600" dirty="0">
                <a:latin typeface="Manjari" panose="02000503000000000000"/>
              </a:rPr>
              <a:t>Diaz, S. (2018). </a:t>
            </a:r>
            <a:r>
              <a:rPr lang="es-MX" sz="1600" i="1" dirty="0">
                <a:latin typeface="Manjari" panose="02000503000000000000"/>
              </a:rPr>
              <a:t>Ejercicios de estiramiento para antebrazos</a:t>
            </a:r>
            <a:r>
              <a:rPr lang="es-MX" sz="1600" dirty="0">
                <a:latin typeface="Manjari" panose="02000503000000000000"/>
              </a:rPr>
              <a:t>. </a:t>
            </a:r>
            <a:r>
              <a:rPr lang="es-MX" sz="1600" dirty="0">
                <a:latin typeface="Manjari" panose="02000503000000000000"/>
                <a:hlinkClick r:id="rId2"/>
              </a:rPr>
              <a:t>https://www.musculaciontotal.com/ejercicios-de-estiramiento/estirar-antebrazos/</a:t>
            </a:r>
            <a:r>
              <a:rPr lang="es-MX" sz="1600" dirty="0">
                <a:latin typeface="Manjari" panose="02000503000000000000"/>
              </a:rPr>
              <a:t> </a:t>
            </a:r>
            <a:endParaRPr lang="es-MX" sz="1600" dirty="0">
              <a:solidFill>
                <a:srgbClr val="000000"/>
              </a:solidFill>
              <a:latin typeface="Manjari" panose="02000503000000000000"/>
            </a:endParaRPr>
          </a:p>
          <a:p>
            <a:pPr marL="457200" lvl="1" indent="-457200">
              <a:lnSpc>
                <a:spcPct val="100000"/>
              </a:lnSpc>
              <a:spcAft>
                <a:spcPts val="1000"/>
              </a:spcAft>
              <a:buNone/>
            </a:pPr>
            <a:r>
              <a:rPr lang="es-MX" sz="1600" dirty="0">
                <a:latin typeface="Manjari" panose="02000503000000000000"/>
              </a:rPr>
              <a:t>Drugs.com. (2022). </a:t>
            </a:r>
            <a:r>
              <a:rPr lang="es-MX" sz="1600" i="1" dirty="0">
                <a:latin typeface="Manjari" panose="02000503000000000000"/>
              </a:rPr>
              <a:t>Ejercicios de rango de movimiento articular activo</a:t>
            </a:r>
            <a:r>
              <a:rPr lang="es-MX" sz="1600" dirty="0">
                <a:latin typeface="Manjari" panose="02000503000000000000"/>
              </a:rPr>
              <a:t>. </a:t>
            </a:r>
            <a:r>
              <a:rPr lang="es-MX" sz="1600" dirty="0">
                <a:latin typeface="Manjari" panose="02000503000000000000"/>
                <a:hlinkClick r:id="rId3"/>
              </a:rPr>
              <a:t>https://www.drugs.com/cg_esp/ejercicios-de-rango-de-movimiento-activo.html</a:t>
            </a:r>
            <a:endParaRPr lang="es-MX" sz="1600" dirty="0">
              <a:solidFill>
                <a:srgbClr val="000000"/>
              </a:solidFill>
              <a:latin typeface="Manjari" panose="02000503000000000000"/>
            </a:endParaRPr>
          </a:p>
          <a:p>
            <a:pPr marL="457200" lvl="1" indent="-457200">
              <a:lnSpc>
                <a:spcPct val="100000"/>
              </a:lnSpc>
              <a:spcAft>
                <a:spcPts val="1000"/>
              </a:spcAft>
              <a:buNone/>
            </a:pPr>
            <a:r>
              <a:rPr lang="es-MX" sz="1600" dirty="0">
                <a:solidFill>
                  <a:srgbClr val="000000"/>
                </a:solidFill>
                <a:latin typeface="Manjari" panose="02000503000000000000"/>
              </a:rPr>
              <a:t>Fisioonline (2022). </a:t>
            </a:r>
            <a:r>
              <a:rPr lang="es-MX" sz="1600" i="1" dirty="0">
                <a:solidFill>
                  <a:srgbClr val="000000"/>
                </a:solidFill>
                <a:latin typeface="Manjari" panose="02000503000000000000"/>
              </a:rPr>
              <a:t>Estiramientos musculares. Tipos, características y utilidades. </a:t>
            </a:r>
            <a:r>
              <a:rPr lang="es-MX" sz="1600" dirty="0">
                <a:solidFill>
                  <a:srgbClr val="000000"/>
                </a:solidFill>
                <a:latin typeface="Manjari" panose="02000503000000000000"/>
                <a:hlinkClick r:id="rId4"/>
              </a:rPr>
              <a:t>https://www.fisioterapia-online.com/articulos/estiramientos-musculares-tipos-caracteristicas-y-utilidades</a:t>
            </a:r>
            <a:r>
              <a:rPr lang="es-MX" sz="1600" dirty="0">
                <a:solidFill>
                  <a:srgbClr val="000000"/>
                </a:solidFill>
                <a:latin typeface="Manjari" panose="02000503000000000000"/>
              </a:rPr>
              <a:t> </a:t>
            </a:r>
          </a:p>
          <a:p>
            <a:pPr marL="457200" lvl="1" indent="-457200">
              <a:lnSpc>
                <a:spcPct val="100000"/>
              </a:lnSpc>
              <a:spcAft>
                <a:spcPts val="1000"/>
              </a:spcAft>
              <a:buNone/>
            </a:pPr>
            <a:r>
              <a:rPr lang="es-MX" sz="1600" dirty="0">
                <a:solidFill>
                  <a:srgbClr val="000000"/>
                </a:solidFill>
                <a:latin typeface="Manjari" panose="02000503000000000000"/>
              </a:rPr>
              <a:t>Humberto Arrieta, Jorge (2006). </a:t>
            </a:r>
            <a:r>
              <a:rPr lang="es-MX" sz="1600" i="1" dirty="0">
                <a:solidFill>
                  <a:srgbClr val="000000"/>
                </a:solidFill>
                <a:latin typeface="Manjari" panose="02000503000000000000"/>
              </a:rPr>
              <a:t>Los Estiramientos: Ejercicio Fundamental para Estar Bien</a:t>
            </a:r>
            <a:r>
              <a:rPr lang="es-MX" sz="1600" dirty="0">
                <a:solidFill>
                  <a:srgbClr val="000000"/>
                </a:solidFill>
                <a:latin typeface="Manjari" panose="02000503000000000000"/>
              </a:rPr>
              <a:t>. Revista Científica General José María Córdova, 4(4),41-43. </a:t>
            </a:r>
            <a:r>
              <a:rPr lang="es-MX" sz="1600" dirty="0">
                <a:solidFill>
                  <a:srgbClr val="000000"/>
                </a:solidFill>
                <a:latin typeface="Manjari" panose="02000503000000000000"/>
                <a:hlinkClick r:id="rId5"/>
              </a:rPr>
              <a:t>https://www.redalyc.org/articulo.oa?id=476259067012</a:t>
            </a:r>
            <a:r>
              <a:rPr lang="es-MX" sz="1600" dirty="0">
                <a:solidFill>
                  <a:srgbClr val="000000"/>
                </a:solidFill>
                <a:latin typeface="Manjari" panose="02000503000000000000"/>
              </a:rPr>
              <a:t> </a:t>
            </a:r>
          </a:p>
          <a:p>
            <a:pPr marL="457200" lvl="1" indent="-457200">
              <a:lnSpc>
                <a:spcPct val="100000"/>
              </a:lnSpc>
              <a:spcAft>
                <a:spcPts val="1000"/>
              </a:spcAft>
              <a:buNone/>
            </a:pPr>
            <a:r>
              <a:rPr lang="es-MX" sz="1600" dirty="0">
                <a:solidFill>
                  <a:srgbClr val="000000"/>
                </a:solidFill>
                <a:latin typeface="Manjari" panose="02000503000000000000"/>
              </a:rPr>
              <a:t>Nelson, A., Kokkonen, J. (s.f). </a:t>
            </a:r>
            <a:r>
              <a:rPr lang="es-MX" sz="1600" i="1" dirty="0">
                <a:solidFill>
                  <a:srgbClr val="000000"/>
                </a:solidFill>
                <a:latin typeface="Manjari" panose="02000503000000000000"/>
              </a:rPr>
              <a:t>Anatomía de los estiramientos. </a:t>
            </a:r>
            <a:r>
              <a:rPr lang="es-MX" sz="1600" dirty="0">
                <a:solidFill>
                  <a:srgbClr val="000000"/>
                </a:solidFill>
                <a:latin typeface="Manjari" panose="02000503000000000000"/>
                <a:hlinkClick r:id="rId6"/>
              </a:rPr>
              <a:t>https://www.untumbes.edu.pe//bmedicina/libros/Libros%20de%20Anatom%C3%ADa%20III/libro83.pdf</a:t>
            </a:r>
            <a:r>
              <a:rPr lang="es-MX" sz="1600" dirty="0">
                <a:solidFill>
                  <a:srgbClr val="000000"/>
                </a:solidFill>
                <a:latin typeface="Manjari" panose="02000503000000000000"/>
              </a:rPr>
              <a:t> </a:t>
            </a:r>
          </a:p>
          <a:p>
            <a:pPr marL="457200" lvl="1" indent="-457200">
              <a:lnSpc>
                <a:spcPct val="100000"/>
              </a:lnSpc>
              <a:spcAft>
                <a:spcPts val="1000"/>
              </a:spcAft>
              <a:buNone/>
            </a:pPr>
            <a:r>
              <a:rPr lang="es-MX" sz="1600" dirty="0">
                <a:solidFill>
                  <a:srgbClr val="000000"/>
                </a:solidFill>
                <a:latin typeface="Manjari" panose="02000503000000000000"/>
              </a:rPr>
              <a:t>Personal de Healthwise (2021). </a:t>
            </a:r>
            <a:r>
              <a:rPr lang="es-MX" sz="1600" i="1" dirty="0">
                <a:solidFill>
                  <a:srgbClr val="000000"/>
                </a:solidFill>
                <a:latin typeface="Manjari" panose="02000503000000000000"/>
              </a:rPr>
              <a:t>Ejercicios de estiramiento para las muñecas</a:t>
            </a:r>
            <a:r>
              <a:rPr lang="es-MX" sz="1600" dirty="0">
                <a:solidFill>
                  <a:srgbClr val="000000"/>
                </a:solidFill>
                <a:latin typeface="Manjari" panose="02000503000000000000"/>
              </a:rPr>
              <a:t>. </a:t>
            </a:r>
            <a:r>
              <a:rPr lang="es-MX" sz="1600" dirty="0">
                <a:solidFill>
                  <a:srgbClr val="000000"/>
                </a:solidFill>
                <a:latin typeface="Manjari" panose="02000503000000000000"/>
                <a:hlinkClick r:id="rId7"/>
              </a:rPr>
              <a:t>https://www.cigna.com/es-us/individuals-families/health-wellness/hw/ejercicios-de-estiramiento-para-las-muecas-zm2666</a:t>
            </a:r>
            <a:r>
              <a:rPr lang="es-MX" sz="1600" dirty="0">
                <a:solidFill>
                  <a:srgbClr val="000000"/>
                </a:solidFill>
                <a:latin typeface="Manjari" panose="02000503000000000000"/>
              </a:rPr>
              <a:t>  </a:t>
            </a:r>
          </a:p>
          <a:p>
            <a:pPr marL="457200" lvl="1" indent="-457200">
              <a:lnSpc>
                <a:spcPct val="100000"/>
              </a:lnSpc>
              <a:spcAft>
                <a:spcPts val="1000"/>
              </a:spcAft>
              <a:buNone/>
            </a:pPr>
            <a:r>
              <a:rPr lang="es-MX" sz="1600" dirty="0">
                <a:solidFill>
                  <a:srgbClr val="000000"/>
                </a:solidFill>
                <a:latin typeface="Manjari" panose="02000503000000000000"/>
              </a:rPr>
              <a:t>Ruiz, K. (2015). </a:t>
            </a:r>
            <a:r>
              <a:rPr lang="es-MX" sz="1600" i="1" dirty="0">
                <a:solidFill>
                  <a:srgbClr val="000000"/>
                </a:solidFill>
                <a:latin typeface="Manjari" panose="02000503000000000000"/>
              </a:rPr>
              <a:t>Aplicación de masaje relajante</a:t>
            </a:r>
            <a:r>
              <a:rPr lang="es-MX" sz="1600" dirty="0">
                <a:solidFill>
                  <a:srgbClr val="000000"/>
                </a:solidFill>
                <a:latin typeface="Manjari" panose="02000503000000000000"/>
              </a:rPr>
              <a:t>. Instituto Nacional de Aprendizaje, Costa Rica. </a:t>
            </a:r>
          </a:p>
        </p:txBody>
      </p:sp>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CuadroTexto 5">
            <a:extLst>
              <a:ext uri="{FF2B5EF4-FFF2-40B4-BE49-F238E27FC236}">
                <a16:creationId xmlns:a16="http://schemas.microsoft.com/office/drawing/2014/main" id="{AA7F656E-8947-45E6-945F-F1B654BF4E98}"/>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Referencias</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Tree>
    <p:extLst>
      <p:ext uri="{BB962C8B-B14F-4D97-AF65-F5344CB8AC3E}">
        <p14:creationId xmlns:p14="http://schemas.microsoft.com/office/powerpoint/2010/main" val="50883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0DDCE-6BD5-4DB5-9EF0-14FC7E3F310A}"/>
              </a:ext>
            </a:extLst>
          </p:cNvPr>
          <p:cNvSpPr>
            <a:spLocks noGrp="1"/>
          </p:cNvSpPr>
          <p:nvPr>
            <p:ph idx="1"/>
          </p:nvPr>
        </p:nvSpPr>
        <p:spPr>
          <a:xfrm>
            <a:off x="159707" y="1242004"/>
            <a:ext cx="11872586" cy="4342430"/>
          </a:xfrm>
        </p:spPr>
        <p:txBody>
          <a:bodyPr>
            <a:noAutofit/>
          </a:bodyPr>
          <a:lstStyle/>
          <a:p>
            <a:pPr marL="457200" lvl="1" indent="-457200">
              <a:lnSpc>
                <a:spcPct val="100000"/>
              </a:lnSpc>
              <a:spcAft>
                <a:spcPts val="1000"/>
              </a:spcAft>
              <a:buNone/>
            </a:pPr>
            <a:r>
              <a:rPr lang="es-MX" sz="1600" dirty="0">
                <a:solidFill>
                  <a:srgbClr val="000000"/>
                </a:solidFill>
                <a:latin typeface="Manjari" panose="02000503000000000000"/>
              </a:rPr>
              <a:t>Sputnik Climbing (2018). Estiramientos de dedos de las manos. </a:t>
            </a:r>
            <a:r>
              <a:rPr lang="es-MX" sz="1600" dirty="0">
                <a:solidFill>
                  <a:srgbClr val="000000"/>
                </a:solidFill>
                <a:latin typeface="Manjari" panose="02000503000000000000"/>
                <a:hlinkClick r:id="rId2"/>
              </a:rPr>
              <a:t>https://www.youtube.com/watch?v=p6UesmSs5fI&amp;list=PLO2XFfnnnQKF_mqVHazXmwi-tpWvpbIPx&amp;t=33s</a:t>
            </a:r>
            <a:endParaRPr lang="es-MX" sz="1600" dirty="0">
              <a:solidFill>
                <a:srgbClr val="000000"/>
              </a:solidFill>
              <a:latin typeface="Manjari" panose="02000503000000000000"/>
            </a:endParaRPr>
          </a:p>
          <a:p>
            <a:pPr marL="457200" lvl="1" indent="-457200">
              <a:lnSpc>
                <a:spcPct val="100000"/>
              </a:lnSpc>
              <a:spcAft>
                <a:spcPts val="1000"/>
              </a:spcAft>
              <a:buNone/>
            </a:pPr>
            <a:r>
              <a:rPr lang="es-CR" sz="1600" dirty="0">
                <a:latin typeface="Manjari" panose="02000503000000000000"/>
              </a:rPr>
              <a:t>Sputnik Climbing (2018). Estiramientos de antebrazo.</a:t>
            </a:r>
            <a:r>
              <a:rPr lang="es-MX" sz="1600" dirty="0">
                <a:latin typeface="Manjari" panose="02000503000000000000"/>
              </a:rPr>
              <a:t> </a:t>
            </a:r>
            <a:r>
              <a:rPr lang="es-MX" sz="1600" dirty="0">
                <a:latin typeface="Manjari" panose="02000503000000000000"/>
                <a:hlinkClick r:id="rId3"/>
              </a:rPr>
              <a:t>https://www.youtube.com/watch?v=pO833IvcvYg&amp;list=PLO2XFfnnnQKF_mqVHazXmwi-tpWvpbIPx&amp;index=2</a:t>
            </a:r>
            <a:endParaRPr lang="es-MX" sz="1600" dirty="0">
              <a:latin typeface="Manjari" panose="02000503000000000000"/>
            </a:endParaRPr>
          </a:p>
          <a:p>
            <a:pPr marL="457200" lvl="1" indent="-457200">
              <a:lnSpc>
                <a:spcPct val="100000"/>
              </a:lnSpc>
              <a:spcAft>
                <a:spcPts val="1000"/>
              </a:spcAft>
              <a:buNone/>
            </a:pPr>
            <a:r>
              <a:rPr lang="es-CR" sz="1600" dirty="0">
                <a:latin typeface="Manjari" panose="02000503000000000000"/>
              </a:rPr>
              <a:t>Sputnik Climbing (2018). Estiramientos de pecho y hombro.</a:t>
            </a:r>
            <a:r>
              <a:rPr lang="es-MX" sz="1600" dirty="0">
                <a:latin typeface="Manjari" panose="02000503000000000000"/>
              </a:rPr>
              <a:t> </a:t>
            </a:r>
            <a:r>
              <a:rPr lang="es-MX" sz="1600" dirty="0">
                <a:latin typeface="Manjari" panose="02000503000000000000"/>
                <a:hlinkClick r:id="rId4"/>
              </a:rPr>
              <a:t>https://www.youtube.com/watch?v=0zHWVQa4BZI&amp;list=PLO2XFfnnnQKF_mqVHazXmwi-tpWvpbIPx&amp;index=3</a:t>
            </a:r>
            <a:endParaRPr lang="es-MX" sz="1600" dirty="0">
              <a:latin typeface="Manjari" panose="02000503000000000000"/>
            </a:endParaRPr>
          </a:p>
          <a:p>
            <a:pPr marL="457200" lvl="1" indent="-457200">
              <a:lnSpc>
                <a:spcPct val="100000"/>
              </a:lnSpc>
              <a:spcAft>
                <a:spcPts val="1000"/>
              </a:spcAft>
              <a:buNone/>
            </a:pPr>
            <a:r>
              <a:rPr lang="es-CR" sz="1600" dirty="0">
                <a:latin typeface="Manjari" panose="02000503000000000000"/>
              </a:rPr>
              <a:t>Sputnik Climbing (2018). Estiramientos de bíceps y tríceps. </a:t>
            </a:r>
            <a:r>
              <a:rPr lang="es-MX" sz="1600" dirty="0">
                <a:latin typeface="Manjari" panose="02000503000000000000"/>
                <a:hlinkClick r:id="rId5"/>
              </a:rPr>
              <a:t>https://www.youtube.com/watch?v=F1eyHTCnRrA&amp;list=PLO2XFfnnnQKF_mqVHazXmwi-tpWvpbIPx&amp;index=4</a:t>
            </a:r>
            <a:endParaRPr lang="es-MX" sz="1600" dirty="0">
              <a:latin typeface="Manjari" panose="02000503000000000000"/>
            </a:endParaRPr>
          </a:p>
          <a:p>
            <a:pPr marL="457200" lvl="1" indent="-457200">
              <a:lnSpc>
                <a:spcPct val="100000"/>
              </a:lnSpc>
              <a:spcAft>
                <a:spcPts val="1000"/>
              </a:spcAft>
              <a:buNone/>
            </a:pPr>
            <a:r>
              <a:rPr lang="es-CR" sz="1600" dirty="0">
                <a:latin typeface="Manjari" panose="02000503000000000000"/>
              </a:rPr>
              <a:t>Sputnik Climbing (2018). Estiramientos de cuello. </a:t>
            </a:r>
            <a:r>
              <a:rPr lang="es-MX" sz="1600" dirty="0">
                <a:latin typeface="Manjari" panose="02000503000000000000"/>
                <a:hlinkClick r:id="rId6"/>
              </a:rPr>
              <a:t>https://www.youtube.com/watch?v=h6dgqY44WOA&amp;list=PLO2XFfnnnQKF_mqVHazXmwi-tpWvpbIPx&amp;index=5</a:t>
            </a:r>
            <a:endParaRPr lang="es-MX" sz="1600" dirty="0">
              <a:latin typeface="Manjari" panose="02000503000000000000"/>
            </a:endParaRPr>
          </a:p>
          <a:p>
            <a:pPr marL="457200" lvl="1" indent="-457200">
              <a:lnSpc>
                <a:spcPct val="100000"/>
              </a:lnSpc>
              <a:spcAft>
                <a:spcPts val="1000"/>
              </a:spcAft>
              <a:buNone/>
            </a:pPr>
            <a:r>
              <a:rPr lang="es-CR" sz="1600" dirty="0">
                <a:latin typeface="Manjari" panose="02000503000000000000"/>
              </a:rPr>
              <a:t>Sputnik Climbing (2018). Estiramientos de espalda. </a:t>
            </a:r>
            <a:r>
              <a:rPr lang="es-MX" sz="1600" dirty="0">
                <a:latin typeface="Manjari" panose="02000503000000000000"/>
                <a:hlinkClick r:id="rId7"/>
              </a:rPr>
              <a:t>https://www.youtube.com/watch?v=SYwT1-d8FKQ&amp;list=PLO2XFfnnnQKF_mqVHazXmwi-tpWvpbIPx&amp;index=6</a:t>
            </a:r>
            <a:r>
              <a:rPr lang="es-MX" sz="1600" dirty="0">
                <a:solidFill>
                  <a:srgbClr val="000000"/>
                </a:solidFill>
                <a:latin typeface="Manjari" panose="02000503000000000000"/>
              </a:rPr>
              <a:t>   </a:t>
            </a:r>
          </a:p>
        </p:txBody>
      </p:sp>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CuadroTexto 5">
            <a:extLst>
              <a:ext uri="{FF2B5EF4-FFF2-40B4-BE49-F238E27FC236}">
                <a16:creationId xmlns:a16="http://schemas.microsoft.com/office/drawing/2014/main" id="{AA7F656E-8947-45E6-945F-F1B654BF4E98}"/>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Videos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Tree>
    <p:extLst>
      <p:ext uri="{BB962C8B-B14F-4D97-AF65-F5344CB8AC3E}">
        <p14:creationId xmlns:p14="http://schemas.microsoft.com/office/powerpoint/2010/main" val="4288157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CuadroTexto 5">
            <a:extLst>
              <a:ext uri="{FF2B5EF4-FFF2-40B4-BE49-F238E27FC236}">
                <a16:creationId xmlns:a16="http://schemas.microsoft.com/office/drawing/2014/main" id="{AA7F656E-8947-45E6-945F-F1B654BF4E98}"/>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effectLst/>
                <a:latin typeface="Manjari" panose="02000503000000000000" pitchFamily="2" charset="0"/>
                <a:ea typeface="Times New Roman" panose="02020603050405020304" pitchFamily="18" charset="0"/>
                <a:cs typeface="Manjari" panose="02000503000000000000" pitchFamily="2" charset="0"/>
              </a:rPr>
              <a:t>Estiramientos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3" name="Marcador de contenido 2">
            <a:extLst>
              <a:ext uri="{FF2B5EF4-FFF2-40B4-BE49-F238E27FC236}">
                <a16:creationId xmlns:a16="http://schemas.microsoft.com/office/drawing/2014/main" id="{B283588C-03A9-4F73-AB77-4B8A2B2E83BE}"/>
              </a:ext>
            </a:extLst>
          </p:cNvPr>
          <p:cNvSpPr>
            <a:spLocks noGrp="1"/>
          </p:cNvSpPr>
          <p:nvPr>
            <p:ph idx="1"/>
          </p:nvPr>
        </p:nvSpPr>
        <p:spPr>
          <a:xfrm>
            <a:off x="838200" y="1399633"/>
            <a:ext cx="10515600" cy="4351338"/>
          </a:xfrm>
        </p:spPr>
        <p:txBody>
          <a:bodyPr>
            <a:normAutofit lnSpcReduction="10000"/>
          </a:bodyPr>
          <a:lstStyle/>
          <a:p>
            <a:pPr marL="0" indent="0">
              <a:lnSpc>
                <a:spcPct val="150000"/>
              </a:lnSpc>
              <a:buNone/>
            </a:pPr>
            <a:r>
              <a:rPr lang="es-MX" sz="2000" dirty="0">
                <a:latin typeface="Manjari" panose="02000503000000000000"/>
              </a:rPr>
              <a:t>Los estiramientos, también conocidos como stretching, son técnicas para mejorar y mantener la flexibilidad por medio de una acción de alargamiento y tracción. </a:t>
            </a:r>
          </a:p>
          <a:p>
            <a:pPr marL="0" indent="0">
              <a:lnSpc>
                <a:spcPct val="150000"/>
              </a:lnSpc>
              <a:buNone/>
            </a:pPr>
            <a:r>
              <a:rPr lang="es-MX" sz="2000" dirty="0">
                <a:latin typeface="Manjari" panose="02000503000000000000"/>
              </a:rPr>
              <a:t>Se pueden realizar estiramientos a nivel articular (deben llevarse a cabo por profesionales) o muscular. Acorde con los intereses de este curso, serán estudiados los estiramientos musculares, los cuales deben realizarse acatando puntualmente las indicaciones y especificaciones de cada uno de los movimientos con el fin de que los resultados sean realmente favorables. </a:t>
            </a:r>
          </a:p>
          <a:p>
            <a:pPr marL="0" indent="0">
              <a:lnSpc>
                <a:spcPct val="150000"/>
              </a:lnSpc>
              <a:buNone/>
            </a:pPr>
            <a:r>
              <a:rPr lang="es-MX" sz="2000" dirty="0">
                <a:latin typeface="Manjari" panose="02000503000000000000"/>
              </a:rPr>
              <a:t>Los estiramientos musculares se pueden realizar tanto con fines preventivos como terapéuticos, en este caso se estudiarán técnicas y dosificaciones para la prevención de lesiones previo a la realización de un automasaje relajante. </a:t>
            </a:r>
            <a:endParaRPr lang="es-CR" sz="2000" dirty="0">
              <a:latin typeface="Manjari" panose="02000503000000000000"/>
            </a:endParaRPr>
          </a:p>
        </p:txBody>
      </p:sp>
    </p:spTree>
    <p:extLst>
      <p:ext uri="{BB962C8B-B14F-4D97-AF65-F5344CB8AC3E}">
        <p14:creationId xmlns:p14="http://schemas.microsoft.com/office/powerpoint/2010/main" val="274764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30DDCE-6BD5-4DB5-9EF0-14FC7E3F310A}"/>
              </a:ext>
            </a:extLst>
          </p:cNvPr>
          <p:cNvSpPr>
            <a:spLocks noGrp="1"/>
          </p:cNvSpPr>
          <p:nvPr>
            <p:ph idx="1"/>
          </p:nvPr>
        </p:nvSpPr>
        <p:spPr>
          <a:xfrm>
            <a:off x="5633883" y="1105254"/>
            <a:ext cx="6423797" cy="5064368"/>
          </a:xfrm>
        </p:spPr>
        <p:txBody>
          <a:bodyPr>
            <a:noAutofit/>
          </a:bodyPr>
          <a:lstStyle/>
          <a:p>
            <a:pPr marL="0" indent="0">
              <a:lnSpc>
                <a:spcPct val="150000"/>
              </a:lnSpc>
              <a:buNone/>
            </a:pPr>
            <a:r>
              <a:rPr lang="es-MX" sz="2000" dirty="0">
                <a:latin typeface="Manjari" panose="02000503000000000000"/>
              </a:rPr>
              <a:t>En el gráfico anterior se muestra la relación entre diferentes factores que pueden generar dolor. La realización constante de técnicas de estiramiento no solo permite preparar los músculos para una actividad, sino que también permite aliviar el dolor o molestia en algunas zonas. </a:t>
            </a:r>
          </a:p>
          <a:p>
            <a:pPr marL="0" indent="0">
              <a:lnSpc>
                <a:spcPct val="150000"/>
              </a:lnSpc>
              <a:buNone/>
            </a:pPr>
            <a:r>
              <a:rPr lang="es-MX" sz="2000" dirty="0">
                <a:latin typeface="Manjari" panose="02000503000000000000"/>
              </a:rPr>
              <a:t>Tras la realización de estiramientos se genera un aumento en la longitud del músculo, lo cual, a la vez permite mejor movilidad. Asimismo, favorece la relajación muscular, pudiendo ejercer una acción preventiva en aquellas actividades con movimientos muy repetitivos o forzados. </a:t>
            </a:r>
            <a:endParaRPr lang="es-ES" sz="2000" dirty="0">
              <a:latin typeface="Manjari" panose="02000503000000000000"/>
              <a:cs typeface="Manjari" panose="02000503000000000000" pitchFamily="2" charset="0"/>
            </a:endParaRPr>
          </a:p>
        </p:txBody>
      </p:sp>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pic>
        <p:nvPicPr>
          <p:cNvPr id="5" name="Imagen 4">
            <a:extLst>
              <a:ext uri="{FF2B5EF4-FFF2-40B4-BE49-F238E27FC236}">
                <a16:creationId xmlns:a16="http://schemas.microsoft.com/office/drawing/2014/main" id="{BAA76B6B-C0F3-4649-9D18-5D0A0D880B8D}"/>
              </a:ext>
            </a:extLst>
          </p:cNvPr>
          <p:cNvPicPr>
            <a:picLocks noChangeAspect="1"/>
          </p:cNvPicPr>
          <p:nvPr/>
        </p:nvPicPr>
        <p:blipFill rotWithShape="1">
          <a:blip r:embed="rId3"/>
          <a:srcRect l="66667" t="30805" r="16833" b="38068"/>
          <a:stretch/>
        </p:blipFill>
        <p:spPr>
          <a:xfrm>
            <a:off x="784113" y="927624"/>
            <a:ext cx="4293857" cy="4554091"/>
          </a:xfrm>
          <a:prstGeom prst="rect">
            <a:avLst/>
          </a:prstGeom>
        </p:spPr>
      </p:pic>
      <p:sp>
        <p:nvSpPr>
          <p:cNvPr id="8" name="Marcador de contenido 2">
            <a:extLst>
              <a:ext uri="{FF2B5EF4-FFF2-40B4-BE49-F238E27FC236}">
                <a16:creationId xmlns:a16="http://schemas.microsoft.com/office/drawing/2014/main" id="{7269CA3E-E6BE-43A6-B2BA-850ED123C360}"/>
              </a:ext>
            </a:extLst>
          </p:cNvPr>
          <p:cNvSpPr txBox="1">
            <a:spLocks/>
          </p:cNvSpPr>
          <p:nvPr/>
        </p:nvSpPr>
        <p:spPr>
          <a:xfrm>
            <a:off x="940395" y="5286219"/>
            <a:ext cx="3981291" cy="6441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s-MX" sz="1400" dirty="0">
                <a:latin typeface="Manjari" panose="02000503000000000000"/>
              </a:rPr>
              <a:t>Imagen tomada de </a:t>
            </a:r>
            <a:r>
              <a:rPr lang="es-MX" sz="1400" dirty="0">
                <a:latin typeface="Manjari" panose="02000503000000000000"/>
                <a:hlinkClick r:id="rId4"/>
              </a:rPr>
              <a:t>https://prevencion.asepeyo.es/wp-content/uploads/Estiramientos-Prevencion-2020.pdf</a:t>
            </a:r>
            <a:r>
              <a:rPr lang="es-MX" sz="1400" dirty="0">
                <a:latin typeface="Manjari" panose="02000503000000000000"/>
              </a:rPr>
              <a:t>   </a:t>
            </a:r>
            <a:endParaRPr lang="es-ES" sz="2000" dirty="0">
              <a:latin typeface="Manjari" panose="02000503000000000000"/>
              <a:cs typeface="Manjari" panose="02000503000000000000" pitchFamily="2" charset="0"/>
            </a:endParaRPr>
          </a:p>
        </p:txBody>
      </p:sp>
    </p:spTree>
    <p:extLst>
      <p:ext uri="{BB962C8B-B14F-4D97-AF65-F5344CB8AC3E}">
        <p14:creationId xmlns:p14="http://schemas.microsoft.com/office/powerpoint/2010/main" val="293121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6" name="Marcador de contenido 2">
            <a:extLst>
              <a:ext uri="{FF2B5EF4-FFF2-40B4-BE49-F238E27FC236}">
                <a16:creationId xmlns:a16="http://schemas.microsoft.com/office/drawing/2014/main" id="{48B08FA4-C32A-4199-8B6A-0CD4B7ABC0AA}"/>
              </a:ext>
            </a:extLst>
          </p:cNvPr>
          <p:cNvSpPr txBox="1">
            <a:spLocks/>
          </p:cNvSpPr>
          <p:nvPr/>
        </p:nvSpPr>
        <p:spPr>
          <a:xfrm>
            <a:off x="407962" y="1390650"/>
            <a:ext cx="5688038" cy="434799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s-ES" sz="5000" dirty="0">
                <a:solidFill>
                  <a:srgbClr val="010101"/>
                </a:solidFill>
                <a:latin typeface="Manjari" panose="02000503000000000000"/>
              </a:rPr>
              <a:t>Mejora la circulación, oxigenación, flexibilidad y resistencia de los músculos. </a:t>
            </a:r>
          </a:p>
          <a:p>
            <a:pPr>
              <a:lnSpc>
                <a:spcPct val="170000"/>
              </a:lnSpc>
            </a:pPr>
            <a:r>
              <a:rPr lang="es-ES" sz="5000" dirty="0">
                <a:solidFill>
                  <a:srgbClr val="010101"/>
                </a:solidFill>
                <a:latin typeface="Manjari" panose="02000503000000000000"/>
              </a:rPr>
              <a:t>Mejora la postura corporal. </a:t>
            </a:r>
          </a:p>
          <a:p>
            <a:pPr>
              <a:lnSpc>
                <a:spcPct val="170000"/>
              </a:lnSpc>
            </a:pPr>
            <a:r>
              <a:rPr lang="es-ES" sz="5000" dirty="0">
                <a:solidFill>
                  <a:srgbClr val="010101"/>
                </a:solidFill>
                <a:latin typeface="Manjari" panose="02000503000000000000"/>
              </a:rPr>
              <a:t>Mejora el calentamiento y enfriamiento en una sesión de ejercicios. </a:t>
            </a:r>
          </a:p>
          <a:p>
            <a:pPr>
              <a:lnSpc>
                <a:spcPct val="170000"/>
              </a:lnSpc>
            </a:pPr>
            <a:r>
              <a:rPr lang="es-ES" sz="5000" dirty="0">
                <a:solidFill>
                  <a:srgbClr val="010101"/>
                </a:solidFill>
                <a:latin typeface="Manjari" panose="02000503000000000000"/>
              </a:rPr>
              <a:t>Permite prevenir lesiones cuando se realizan previos a una actividad que implica mucha movilidad o esfuerzo.</a:t>
            </a:r>
          </a:p>
        </p:txBody>
      </p:sp>
      <p:sp>
        <p:nvSpPr>
          <p:cNvPr id="9" name="CuadroTexto 8">
            <a:extLst>
              <a:ext uri="{FF2B5EF4-FFF2-40B4-BE49-F238E27FC236}">
                <a16:creationId xmlns:a16="http://schemas.microsoft.com/office/drawing/2014/main" id="{FEA346FB-39E8-4260-A121-B1B1276542A7}"/>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Beneficios de los estiramientos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Marcador de contenido 2">
            <a:extLst>
              <a:ext uri="{FF2B5EF4-FFF2-40B4-BE49-F238E27FC236}">
                <a16:creationId xmlns:a16="http://schemas.microsoft.com/office/drawing/2014/main" id="{8B539435-0D5C-4D06-9430-9C09EDAB5FC4}"/>
              </a:ext>
            </a:extLst>
          </p:cNvPr>
          <p:cNvSpPr txBox="1">
            <a:spLocks/>
          </p:cNvSpPr>
          <p:nvPr/>
        </p:nvSpPr>
        <p:spPr>
          <a:xfrm>
            <a:off x="6573007" y="1390650"/>
            <a:ext cx="5401995" cy="4347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s-MX" sz="2000" dirty="0">
                <a:solidFill>
                  <a:srgbClr val="010101"/>
                </a:solidFill>
                <a:latin typeface="Manjari" panose="02000503000000000000"/>
              </a:rPr>
              <a:t>Disminución del tono muscular.</a:t>
            </a:r>
            <a:endParaRPr lang="es-ES" sz="2000" dirty="0">
              <a:solidFill>
                <a:srgbClr val="010101"/>
              </a:solidFill>
              <a:latin typeface="Manjari" panose="02000503000000000000"/>
            </a:endParaRPr>
          </a:p>
          <a:p>
            <a:pPr>
              <a:lnSpc>
                <a:spcPct val="170000"/>
              </a:lnSpc>
            </a:pPr>
            <a:r>
              <a:rPr lang="es-MX" sz="2000" b="0" i="0" dirty="0">
                <a:solidFill>
                  <a:srgbClr val="010101"/>
                </a:solidFill>
                <a:effectLst/>
                <a:latin typeface="Manjari" panose="02000503000000000000"/>
              </a:rPr>
              <a:t>Ayudan a aumentar la temperatura de la musculatura.</a:t>
            </a:r>
          </a:p>
          <a:p>
            <a:pPr>
              <a:lnSpc>
                <a:spcPct val="170000"/>
              </a:lnSpc>
            </a:pPr>
            <a:r>
              <a:rPr lang="es-MX" sz="2000" b="0" i="0" dirty="0">
                <a:solidFill>
                  <a:srgbClr val="010101"/>
                </a:solidFill>
                <a:effectLst/>
                <a:latin typeface="Manjari" panose="02000503000000000000"/>
              </a:rPr>
              <a:t>Ayudan a disminuir el dolor o molestias musculares.</a:t>
            </a:r>
          </a:p>
          <a:p>
            <a:pPr>
              <a:lnSpc>
                <a:spcPct val="170000"/>
              </a:lnSpc>
            </a:pPr>
            <a:r>
              <a:rPr lang="es-MX" sz="2000" b="0" i="0" dirty="0">
                <a:solidFill>
                  <a:srgbClr val="010101"/>
                </a:solidFill>
                <a:effectLst/>
                <a:latin typeface="Manjari" panose="02000503000000000000"/>
              </a:rPr>
              <a:t>Promueven el aumento del rango de movimiento articular.</a:t>
            </a:r>
          </a:p>
        </p:txBody>
      </p:sp>
    </p:spTree>
    <p:extLst>
      <p:ext uri="{BB962C8B-B14F-4D97-AF65-F5344CB8AC3E}">
        <p14:creationId xmlns:p14="http://schemas.microsoft.com/office/powerpoint/2010/main" val="2536987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269071" y="1399495"/>
            <a:ext cx="5590200" cy="5122941"/>
          </a:xfrm>
          <a:prstGeom prst="rect">
            <a:avLst/>
          </a:prstGeom>
          <a:noFill/>
        </p:spPr>
        <p:txBody>
          <a:bodyPr wrap="square">
            <a:spAutoFit/>
          </a:bodyPr>
          <a:lstStyle/>
          <a:p>
            <a:pPr algn="l">
              <a:lnSpc>
                <a:spcPct val="150000"/>
              </a:lnSpc>
            </a:pPr>
            <a:r>
              <a:rPr lang="es-MX" sz="2000" b="1" dirty="0">
                <a:solidFill>
                  <a:schemeClr val="accent5">
                    <a:lumMod val="50000"/>
                  </a:schemeClr>
                </a:solidFill>
                <a:latin typeface="Manjari" panose="02000503000000000000"/>
              </a:rPr>
              <a:t>Estiramientos b</a:t>
            </a:r>
            <a:r>
              <a:rPr lang="es-MX" sz="2000" b="1" i="0" u="none" strike="noStrike" dirty="0">
                <a:solidFill>
                  <a:schemeClr val="accent5">
                    <a:lumMod val="50000"/>
                  </a:schemeClr>
                </a:solidFill>
                <a:effectLst/>
                <a:latin typeface="Manjari" panose="02000503000000000000"/>
              </a:rPr>
              <a:t>alísticos</a:t>
            </a:r>
            <a:endParaRPr lang="es-MX" sz="2000" b="1" i="0" dirty="0">
              <a:solidFill>
                <a:schemeClr val="accent5">
                  <a:lumMod val="50000"/>
                </a:schemeClr>
              </a:solidFill>
              <a:effectLst/>
              <a:latin typeface="Manjari" panose="02000503000000000000"/>
            </a:endParaRPr>
          </a:p>
          <a:p>
            <a:pPr algn="just">
              <a:lnSpc>
                <a:spcPct val="150000"/>
              </a:lnSpc>
            </a:pPr>
            <a:r>
              <a:rPr lang="es-MX" sz="2000" b="0" i="0" dirty="0">
                <a:solidFill>
                  <a:srgbClr val="010101"/>
                </a:solidFill>
                <a:effectLst/>
                <a:latin typeface="Manjari" panose="02000503000000000000"/>
              </a:rPr>
              <a:t>Este tipo de estiramiento se caracteriza por realizar movimientos rítmicos y rápidos de rebote o balanceos. Estos permiten aumentar la flexibilidad activa y ayudar a preparar la zona para un ejercicio o actividad (ante todo usado para deportes).</a:t>
            </a:r>
          </a:p>
          <a:p>
            <a:pPr algn="just">
              <a:lnSpc>
                <a:spcPct val="150000"/>
              </a:lnSpc>
            </a:pPr>
            <a:r>
              <a:rPr lang="es-MX" sz="2000" dirty="0">
                <a:solidFill>
                  <a:srgbClr val="010101"/>
                </a:solidFill>
                <a:latin typeface="Manjari" panose="02000503000000000000"/>
              </a:rPr>
              <a:t>Esta es una técnica compleja y ante todo recomendada para personas que practican deportes, se requiere dominar bien la técnica y/o recibir asesoramiento de un profesional antes de realizarla. </a:t>
            </a:r>
            <a:endParaRPr lang="es-CR" dirty="0"/>
          </a:p>
        </p:txBody>
      </p:sp>
      <p:pic>
        <p:nvPicPr>
          <p:cNvPr id="1026" name="Picture 2" descr="Estiramientos musculares. Tipos, características y utilidades">
            <a:extLst>
              <a:ext uri="{FF2B5EF4-FFF2-40B4-BE49-F238E27FC236}">
                <a16:creationId xmlns:a16="http://schemas.microsoft.com/office/drawing/2014/main" id="{86E0850C-4FBB-4EBD-827A-1FF383B1C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730" y="2440094"/>
            <a:ext cx="5667760" cy="197781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503DA1B9-12C7-4468-910D-22803660BE83}"/>
              </a:ext>
            </a:extLst>
          </p:cNvPr>
          <p:cNvSpPr txBox="1"/>
          <p:nvPr/>
        </p:nvSpPr>
        <p:spPr>
          <a:xfrm>
            <a:off x="521367" y="360668"/>
            <a:ext cx="7862978" cy="727122"/>
          </a:xfrm>
          <a:prstGeom prst="rect">
            <a:avLst/>
          </a:prstGeom>
          <a:noFill/>
        </p:spPr>
        <p:txBody>
          <a:bodyPr wrap="square">
            <a:spAutoFit/>
          </a:bodyPr>
          <a:lstStyle/>
          <a:p>
            <a:pPr indent="180340" algn="just">
              <a:lnSpc>
                <a:spcPct val="150000"/>
              </a:lnSpc>
              <a:spcAft>
                <a:spcPts val="1000"/>
              </a:spcAft>
            </a:pPr>
            <a:r>
              <a:rPr lang="es-ES" sz="3000" b="1" dirty="0">
                <a:latin typeface="Manjari" panose="02000503000000000000" pitchFamily="2" charset="0"/>
                <a:ea typeface="Times New Roman" panose="02020603050405020304" pitchFamily="18" charset="0"/>
                <a:cs typeface="Manjari" panose="02000503000000000000" pitchFamily="2" charset="0"/>
              </a:rPr>
              <a:t>Tipos de estiramientos </a:t>
            </a:r>
            <a:r>
              <a:rPr lang="es-ES" sz="3000" b="1" dirty="0">
                <a:effectLst/>
                <a:latin typeface="Manjari" panose="02000503000000000000" pitchFamily="2" charset="0"/>
                <a:ea typeface="Times New Roman" panose="02020603050405020304" pitchFamily="18" charset="0"/>
                <a:cs typeface="Manjari" panose="02000503000000000000" pitchFamily="2" charset="0"/>
              </a:rPr>
              <a:t> </a:t>
            </a:r>
            <a:endParaRPr lang="es-CR" sz="3000" dirty="0">
              <a:effectLst/>
              <a:latin typeface="Manjari" panose="02000503000000000000" pitchFamily="2" charset="0"/>
              <a:ea typeface="Calibri" panose="020F0502020204030204" pitchFamily="34" charset="0"/>
              <a:cs typeface="Manjari" panose="02000503000000000000" pitchFamily="2" charset="0"/>
            </a:endParaRPr>
          </a:p>
        </p:txBody>
      </p:sp>
      <p:sp>
        <p:nvSpPr>
          <p:cNvPr id="10" name="Marcador de contenido 2">
            <a:extLst>
              <a:ext uri="{FF2B5EF4-FFF2-40B4-BE49-F238E27FC236}">
                <a16:creationId xmlns:a16="http://schemas.microsoft.com/office/drawing/2014/main" id="{F3F44CBE-E5DB-48AF-B06E-29AE045CDF23}"/>
              </a:ext>
            </a:extLst>
          </p:cNvPr>
          <p:cNvSpPr txBox="1">
            <a:spLocks/>
          </p:cNvSpPr>
          <p:nvPr/>
        </p:nvSpPr>
        <p:spPr>
          <a:xfrm>
            <a:off x="6231988" y="4625587"/>
            <a:ext cx="5590199" cy="927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s-MX" sz="1100" dirty="0">
                <a:latin typeface="Manjari" panose="02000503000000000000"/>
              </a:rPr>
              <a:t>Estiramientos balísticos: Imagen tomada de </a:t>
            </a:r>
            <a:r>
              <a:rPr lang="es-MX" sz="1100" dirty="0">
                <a:latin typeface="Manjari" panose="02000503000000000000"/>
                <a:hlinkClick r:id="rId4"/>
              </a:rPr>
              <a:t>https://www.fisioterapia-online.com/articulos/estiramientos-musculares-tipos-caracteristicas-y-utilidades</a:t>
            </a:r>
            <a:r>
              <a:rPr lang="es-MX" sz="1100" dirty="0">
                <a:latin typeface="Manjari" panose="02000503000000000000"/>
              </a:rPr>
              <a:t> </a:t>
            </a:r>
            <a:endParaRPr lang="es-ES" sz="1800" dirty="0">
              <a:latin typeface="Manjari" panose="02000503000000000000"/>
              <a:cs typeface="Manjari" panose="02000503000000000000" pitchFamily="2" charset="0"/>
            </a:endParaRPr>
          </a:p>
        </p:txBody>
      </p:sp>
    </p:spTree>
    <p:extLst>
      <p:ext uri="{BB962C8B-B14F-4D97-AF65-F5344CB8AC3E}">
        <p14:creationId xmlns:p14="http://schemas.microsoft.com/office/powerpoint/2010/main" val="337219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11" name="CuadroTexto 10">
            <a:extLst>
              <a:ext uri="{FF2B5EF4-FFF2-40B4-BE49-F238E27FC236}">
                <a16:creationId xmlns:a16="http://schemas.microsoft.com/office/drawing/2014/main" id="{F60AE7F3-31D8-4744-BFA6-1A6CDE491211}"/>
              </a:ext>
            </a:extLst>
          </p:cNvPr>
          <p:cNvSpPr txBox="1"/>
          <p:nvPr/>
        </p:nvSpPr>
        <p:spPr>
          <a:xfrm>
            <a:off x="370156" y="551414"/>
            <a:ext cx="6134100" cy="4661276"/>
          </a:xfrm>
          <a:prstGeom prst="rect">
            <a:avLst/>
          </a:prstGeom>
          <a:noFill/>
        </p:spPr>
        <p:txBody>
          <a:bodyPr wrap="square">
            <a:spAutoFit/>
          </a:bodyPr>
          <a:lstStyle/>
          <a:p>
            <a:pPr algn="l">
              <a:lnSpc>
                <a:spcPct val="150000"/>
              </a:lnSpc>
            </a:pPr>
            <a:r>
              <a:rPr lang="es-MX" sz="2000" b="1" dirty="0">
                <a:solidFill>
                  <a:schemeClr val="accent5">
                    <a:lumMod val="50000"/>
                  </a:schemeClr>
                </a:solidFill>
                <a:latin typeface="Manjari" panose="02000503000000000000"/>
              </a:rPr>
              <a:t>E</a:t>
            </a:r>
            <a:r>
              <a:rPr lang="es-MX" sz="2000" b="1" i="0" u="none" strike="noStrike" dirty="0">
                <a:solidFill>
                  <a:schemeClr val="accent5">
                    <a:lumMod val="50000"/>
                  </a:schemeClr>
                </a:solidFill>
                <a:effectLst/>
                <a:latin typeface="Manjari" panose="02000503000000000000"/>
              </a:rPr>
              <a:t>stiramientos dinámicos</a:t>
            </a:r>
            <a:endParaRPr lang="es-MX" sz="2000" b="1" i="0" dirty="0">
              <a:solidFill>
                <a:schemeClr val="accent5">
                  <a:lumMod val="50000"/>
                </a:schemeClr>
              </a:solidFill>
              <a:effectLst/>
              <a:latin typeface="Manjari" panose="02000503000000000000"/>
            </a:endParaRPr>
          </a:p>
          <a:p>
            <a:pPr algn="just">
              <a:lnSpc>
                <a:spcPct val="150000"/>
              </a:lnSpc>
            </a:pPr>
            <a:endParaRPr lang="es-MX" sz="2000" b="0" i="0" dirty="0">
              <a:effectLst/>
              <a:latin typeface="Manjari" panose="02000503000000000000"/>
            </a:endParaRPr>
          </a:p>
          <a:p>
            <a:pPr algn="just">
              <a:lnSpc>
                <a:spcPct val="150000"/>
              </a:lnSpc>
            </a:pPr>
            <a:r>
              <a:rPr lang="es-MX" sz="2000" dirty="0">
                <a:latin typeface="Manjari" panose="02000503000000000000"/>
              </a:rPr>
              <a:t>S</a:t>
            </a:r>
            <a:r>
              <a:rPr lang="es-MX" sz="2000" b="0" i="0" dirty="0">
                <a:effectLst/>
                <a:latin typeface="Manjari" panose="02000503000000000000"/>
              </a:rPr>
              <a:t>e definen como las elongaciones musculares que se pueden ejecutar por la contracción de músculos antagonistas (es decir aquellos que realizan funciones contrarias). </a:t>
            </a:r>
          </a:p>
          <a:p>
            <a:pPr algn="just">
              <a:lnSpc>
                <a:spcPct val="150000"/>
              </a:lnSpc>
            </a:pPr>
            <a:r>
              <a:rPr lang="es-MX" sz="2000" dirty="0">
                <a:latin typeface="Manjari" panose="02000503000000000000"/>
              </a:rPr>
              <a:t>Estos</a:t>
            </a:r>
            <a:r>
              <a:rPr lang="es-MX" sz="2000" b="0" i="0" dirty="0">
                <a:effectLst/>
                <a:latin typeface="Manjari" panose="02000503000000000000"/>
              </a:rPr>
              <a:t> estiramientos se realizan </a:t>
            </a:r>
            <a:r>
              <a:rPr lang="es-MX" sz="2000" dirty="0">
                <a:latin typeface="Manjari" panose="02000503000000000000"/>
              </a:rPr>
              <a:t>pasando de una posición a otra (posiciones iguales pero alternando entre derecha e izquierda como lo muestra la imagen).</a:t>
            </a:r>
          </a:p>
          <a:p>
            <a:pPr algn="just">
              <a:lnSpc>
                <a:spcPct val="150000"/>
              </a:lnSpc>
            </a:pPr>
            <a:r>
              <a:rPr lang="es-MX" sz="2000" dirty="0">
                <a:latin typeface="Manjari" panose="02000503000000000000"/>
              </a:rPr>
              <a:t>Estos se </a:t>
            </a:r>
            <a:r>
              <a:rPr lang="es-MX" sz="2000" b="0" i="0" dirty="0">
                <a:effectLst/>
                <a:latin typeface="Manjari" panose="02000503000000000000"/>
              </a:rPr>
              <a:t>ejecutan de forma lenta y controlada.</a:t>
            </a:r>
          </a:p>
        </p:txBody>
      </p:sp>
      <p:pic>
        <p:nvPicPr>
          <p:cNvPr id="8" name="Imagen 7">
            <a:extLst>
              <a:ext uri="{FF2B5EF4-FFF2-40B4-BE49-F238E27FC236}">
                <a16:creationId xmlns:a16="http://schemas.microsoft.com/office/drawing/2014/main" id="{9509AF3E-DC82-4855-88D0-0F4CBEF7AEBA}"/>
              </a:ext>
            </a:extLst>
          </p:cNvPr>
          <p:cNvPicPr>
            <a:picLocks noChangeAspect="1"/>
          </p:cNvPicPr>
          <p:nvPr/>
        </p:nvPicPr>
        <p:blipFill rotWithShape="1">
          <a:blip r:embed="rId3"/>
          <a:srcRect l="13618" r="12536"/>
          <a:stretch/>
        </p:blipFill>
        <p:spPr>
          <a:xfrm>
            <a:off x="6901565" y="1111347"/>
            <a:ext cx="4522970" cy="3575384"/>
          </a:xfrm>
          <a:prstGeom prst="rect">
            <a:avLst/>
          </a:prstGeom>
        </p:spPr>
      </p:pic>
      <p:sp>
        <p:nvSpPr>
          <p:cNvPr id="15" name="Marcador de contenido 2">
            <a:extLst>
              <a:ext uri="{FF2B5EF4-FFF2-40B4-BE49-F238E27FC236}">
                <a16:creationId xmlns:a16="http://schemas.microsoft.com/office/drawing/2014/main" id="{6F2BA31A-B7E6-4362-BA0C-C34008B55AAF}"/>
              </a:ext>
            </a:extLst>
          </p:cNvPr>
          <p:cNvSpPr txBox="1">
            <a:spLocks/>
          </p:cNvSpPr>
          <p:nvPr/>
        </p:nvSpPr>
        <p:spPr>
          <a:xfrm>
            <a:off x="7070523" y="4625587"/>
            <a:ext cx="4192173" cy="927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s-MX" sz="1100" dirty="0">
                <a:latin typeface="Manjari" panose="02000503000000000000"/>
              </a:rPr>
              <a:t>Estiramiento dinámico: Imagen tomada de </a:t>
            </a:r>
            <a:r>
              <a:rPr lang="es-MX" sz="1100" dirty="0">
                <a:latin typeface="Manjari" panose="02000503000000000000"/>
                <a:hlinkClick r:id="rId4"/>
              </a:rPr>
              <a:t>https://www.fisioterapia-online.com/articulos/estiramientos-musculares-tipos-caracteristicas-y-utilidades</a:t>
            </a:r>
            <a:r>
              <a:rPr lang="es-MX" sz="1100" dirty="0">
                <a:latin typeface="Manjari" panose="02000503000000000000"/>
              </a:rPr>
              <a:t> </a:t>
            </a:r>
            <a:endParaRPr lang="es-ES" sz="1800" dirty="0">
              <a:latin typeface="Manjari" panose="02000503000000000000"/>
              <a:cs typeface="Manjari" panose="02000503000000000000" pitchFamily="2" charset="0"/>
            </a:endParaRPr>
          </a:p>
        </p:txBody>
      </p:sp>
    </p:spTree>
    <p:extLst>
      <p:ext uri="{BB962C8B-B14F-4D97-AF65-F5344CB8AC3E}">
        <p14:creationId xmlns:p14="http://schemas.microsoft.com/office/powerpoint/2010/main" val="129376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6024F3C-DA24-44E6-A901-F8ED5A584624}"/>
              </a:ext>
            </a:extLst>
          </p:cNvPr>
          <p:cNvPicPr>
            <a:picLocks noChangeAspect="1"/>
          </p:cNvPicPr>
          <p:nvPr/>
        </p:nvPicPr>
        <p:blipFill>
          <a:blip r:embed="rId2"/>
          <a:stretch>
            <a:fillRect/>
          </a:stretch>
        </p:blipFill>
        <p:spPr>
          <a:xfrm>
            <a:off x="9826547" y="0"/>
            <a:ext cx="2365453" cy="1304657"/>
          </a:xfrm>
          <a:prstGeom prst="rect">
            <a:avLst/>
          </a:prstGeom>
        </p:spPr>
      </p:pic>
      <p:sp>
        <p:nvSpPr>
          <p:cNvPr id="6" name="CuadroTexto 5">
            <a:extLst>
              <a:ext uri="{FF2B5EF4-FFF2-40B4-BE49-F238E27FC236}">
                <a16:creationId xmlns:a16="http://schemas.microsoft.com/office/drawing/2014/main" id="{84828AF8-A8C8-4B3C-86A7-9B21E4058E0D}"/>
              </a:ext>
            </a:extLst>
          </p:cNvPr>
          <p:cNvSpPr txBox="1"/>
          <p:nvPr/>
        </p:nvSpPr>
        <p:spPr>
          <a:xfrm>
            <a:off x="380957" y="299180"/>
            <a:ext cx="5991708" cy="3737946"/>
          </a:xfrm>
          <a:prstGeom prst="rect">
            <a:avLst/>
          </a:prstGeom>
          <a:noFill/>
        </p:spPr>
        <p:txBody>
          <a:bodyPr wrap="square">
            <a:spAutoFit/>
          </a:bodyPr>
          <a:lstStyle/>
          <a:p>
            <a:pPr algn="l">
              <a:lnSpc>
                <a:spcPct val="150000"/>
              </a:lnSpc>
            </a:pPr>
            <a:r>
              <a:rPr lang="es-MX" sz="2000" b="1" dirty="0">
                <a:solidFill>
                  <a:schemeClr val="accent5">
                    <a:lumMod val="50000"/>
                  </a:schemeClr>
                </a:solidFill>
                <a:latin typeface="Manjari" panose="02000503000000000000"/>
              </a:rPr>
              <a:t>E</a:t>
            </a:r>
            <a:r>
              <a:rPr lang="es-MX" sz="2000" b="1" i="0" u="none" strike="noStrike" dirty="0">
                <a:solidFill>
                  <a:schemeClr val="accent5">
                    <a:lumMod val="50000"/>
                  </a:schemeClr>
                </a:solidFill>
                <a:effectLst/>
                <a:latin typeface="Manjari" panose="02000503000000000000"/>
              </a:rPr>
              <a:t>stiramientos estáticos</a:t>
            </a:r>
          </a:p>
          <a:p>
            <a:pPr algn="l">
              <a:lnSpc>
                <a:spcPct val="150000"/>
              </a:lnSpc>
            </a:pPr>
            <a:endParaRPr lang="es-MX" sz="2000" b="1" i="0" dirty="0">
              <a:effectLst/>
              <a:latin typeface="Manjari" panose="02000503000000000000"/>
            </a:endParaRPr>
          </a:p>
          <a:p>
            <a:pPr algn="just">
              <a:lnSpc>
                <a:spcPct val="150000"/>
              </a:lnSpc>
            </a:pPr>
            <a:r>
              <a:rPr lang="es-MX" sz="2000" b="0" i="0" dirty="0">
                <a:solidFill>
                  <a:srgbClr val="010101"/>
                </a:solidFill>
                <a:effectLst/>
                <a:latin typeface="Manjari" panose="02000503000000000000"/>
              </a:rPr>
              <a:t>Estos estiramientos se realizan de manera lenta y sostenida para proteger los tejidos blandos, lo cual ayuda a incrementar la flexibilidad de los músculos. Es importante que durante la realización de estos ejercicios, la postura corporal sea correcta para evitar lesiones.</a:t>
            </a:r>
          </a:p>
        </p:txBody>
      </p:sp>
      <p:pic>
        <p:nvPicPr>
          <p:cNvPr id="4" name="Imagen 3">
            <a:extLst>
              <a:ext uri="{FF2B5EF4-FFF2-40B4-BE49-F238E27FC236}">
                <a16:creationId xmlns:a16="http://schemas.microsoft.com/office/drawing/2014/main" id="{BBE09714-02C3-43C6-B08E-B047E285A37C}"/>
              </a:ext>
            </a:extLst>
          </p:cNvPr>
          <p:cNvPicPr>
            <a:picLocks noChangeAspect="1"/>
          </p:cNvPicPr>
          <p:nvPr/>
        </p:nvPicPr>
        <p:blipFill>
          <a:blip r:embed="rId3"/>
          <a:stretch>
            <a:fillRect/>
          </a:stretch>
        </p:blipFill>
        <p:spPr>
          <a:xfrm>
            <a:off x="6743743" y="2168153"/>
            <a:ext cx="5067300" cy="2914650"/>
          </a:xfrm>
          <a:prstGeom prst="rect">
            <a:avLst/>
          </a:prstGeom>
        </p:spPr>
      </p:pic>
      <p:sp>
        <p:nvSpPr>
          <p:cNvPr id="7" name="Marcador de contenido 2">
            <a:extLst>
              <a:ext uri="{FF2B5EF4-FFF2-40B4-BE49-F238E27FC236}">
                <a16:creationId xmlns:a16="http://schemas.microsoft.com/office/drawing/2014/main" id="{F8425615-F46D-401E-A549-5DF489A8BE53}"/>
              </a:ext>
            </a:extLst>
          </p:cNvPr>
          <p:cNvSpPr txBox="1">
            <a:spLocks/>
          </p:cNvSpPr>
          <p:nvPr/>
        </p:nvSpPr>
        <p:spPr>
          <a:xfrm>
            <a:off x="7070524" y="5181277"/>
            <a:ext cx="4192173" cy="9277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s-MX" sz="1000" dirty="0">
                <a:latin typeface="Manjari" panose="02000503000000000000"/>
              </a:rPr>
              <a:t>Estiramiento dinámico: Imagen tomada de </a:t>
            </a:r>
            <a:r>
              <a:rPr lang="es-MX" sz="1000" dirty="0">
                <a:latin typeface="Manjari" panose="02000503000000000000"/>
                <a:hlinkClick r:id="rId4"/>
              </a:rPr>
              <a:t>https://www.fisioterapia-online.com/articulos/estiramientos-musculares-tipos-caracteristicas-y-utilidades</a:t>
            </a:r>
            <a:r>
              <a:rPr lang="es-MX" sz="1000" dirty="0">
                <a:latin typeface="Manjari" panose="02000503000000000000"/>
              </a:rPr>
              <a:t> </a:t>
            </a:r>
            <a:endParaRPr lang="es-ES" sz="1400" dirty="0">
              <a:latin typeface="Manjari" panose="02000503000000000000"/>
              <a:cs typeface="Manjari" panose="02000503000000000000" pitchFamily="2" charset="0"/>
            </a:endParaRPr>
          </a:p>
        </p:txBody>
      </p:sp>
      <p:sp>
        <p:nvSpPr>
          <p:cNvPr id="8" name="CuadroTexto 7">
            <a:extLst>
              <a:ext uri="{FF2B5EF4-FFF2-40B4-BE49-F238E27FC236}">
                <a16:creationId xmlns:a16="http://schemas.microsoft.com/office/drawing/2014/main" id="{DFC12A00-6DC9-4205-8574-FF457BFB1691}"/>
              </a:ext>
            </a:extLst>
          </p:cNvPr>
          <p:cNvSpPr txBox="1"/>
          <p:nvPr/>
        </p:nvSpPr>
        <p:spPr>
          <a:xfrm>
            <a:off x="380958" y="3625478"/>
            <a:ext cx="5991708" cy="2814617"/>
          </a:xfrm>
          <a:prstGeom prst="rect">
            <a:avLst/>
          </a:prstGeom>
          <a:noFill/>
        </p:spPr>
        <p:txBody>
          <a:bodyPr wrap="square">
            <a:spAutoFit/>
          </a:bodyPr>
          <a:lstStyle/>
          <a:p>
            <a:pPr algn="just">
              <a:lnSpc>
                <a:spcPct val="150000"/>
              </a:lnSpc>
            </a:pPr>
            <a:endParaRPr lang="es-MX" sz="2000" dirty="0">
              <a:solidFill>
                <a:srgbClr val="010101"/>
              </a:solidFill>
              <a:latin typeface="Manjari" panose="02000503000000000000"/>
            </a:endParaRPr>
          </a:p>
          <a:p>
            <a:pPr algn="just">
              <a:lnSpc>
                <a:spcPct val="150000"/>
              </a:lnSpc>
            </a:pPr>
            <a:r>
              <a:rPr lang="es-MX" sz="2000" b="0" i="0" dirty="0">
                <a:solidFill>
                  <a:srgbClr val="010101"/>
                </a:solidFill>
                <a:effectLst/>
                <a:latin typeface="Manjari" panose="02000503000000000000"/>
              </a:rPr>
              <a:t>Para efectos de prepararse para la realización de técnicas de automasaje, los </a:t>
            </a:r>
            <a:r>
              <a:rPr lang="es-MX" sz="2000" b="1" i="0" dirty="0">
                <a:solidFill>
                  <a:srgbClr val="010101"/>
                </a:solidFill>
                <a:effectLst/>
                <a:latin typeface="Manjari" panose="02000503000000000000"/>
              </a:rPr>
              <a:t>estiramientos estáticos </a:t>
            </a:r>
            <a:r>
              <a:rPr lang="es-MX" sz="2000" b="0" i="0" dirty="0">
                <a:solidFill>
                  <a:srgbClr val="010101"/>
                </a:solidFill>
                <a:effectLst/>
                <a:latin typeface="Manjari" panose="02000503000000000000"/>
              </a:rPr>
              <a:t>son los  recomendados</a:t>
            </a:r>
            <a:r>
              <a:rPr lang="es-MX" sz="2000" dirty="0">
                <a:solidFill>
                  <a:srgbClr val="010101"/>
                </a:solidFill>
                <a:latin typeface="Manjari" panose="02000503000000000000"/>
              </a:rPr>
              <a:t>. P</a:t>
            </a:r>
            <a:r>
              <a:rPr lang="es-MX" sz="2000" b="0" i="0" dirty="0">
                <a:solidFill>
                  <a:srgbClr val="010101"/>
                </a:solidFill>
                <a:effectLst/>
                <a:latin typeface="Manjari" panose="02000503000000000000"/>
              </a:rPr>
              <a:t>or lo tanto, ser</a:t>
            </a:r>
            <a:r>
              <a:rPr lang="es-MX" sz="2000" dirty="0">
                <a:solidFill>
                  <a:srgbClr val="010101"/>
                </a:solidFill>
                <a:latin typeface="Manjari" panose="02000503000000000000"/>
              </a:rPr>
              <a:t>án explicados detalladamente en esta presentación los estiramientos de miembros superiores y otros importantes. </a:t>
            </a:r>
            <a:endParaRPr lang="es-MX" sz="2000" b="0" i="0" dirty="0">
              <a:solidFill>
                <a:srgbClr val="010101"/>
              </a:solidFill>
              <a:effectLst/>
              <a:latin typeface="Manjari" panose="02000503000000000000"/>
            </a:endParaRPr>
          </a:p>
        </p:txBody>
      </p:sp>
    </p:spTree>
    <p:extLst>
      <p:ext uri="{BB962C8B-B14F-4D97-AF65-F5344CB8AC3E}">
        <p14:creationId xmlns:p14="http://schemas.microsoft.com/office/powerpoint/2010/main" val="188376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2D97CF5-D74F-45A5-8232-15AAA3895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 y="5738648"/>
            <a:ext cx="12266067" cy="1119352"/>
          </a:xfrm>
          <a:prstGeom prst="rect">
            <a:avLst/>
          </a:prstGeom>
        </p:spPr>
      </p:pic>
      <p:sp>
        <p:nvSpPr>
          <p:cNvPr id="5" name="Título 1">
            <a:extLst>
              <a:ext uri="{FF2B5EF4-FFF2-40B4-BE49-F238E27FC236}">
                <a16:creationId xmlns:a16="http://schemas.microsoft.com/office/drawing/2014/main" id="{69F07B7C-83C0-4AA3-B53B-0472E4747691}"/>
              </a:ext>
            </a:extLst>
          </p:cNvPr>
          <p:cNvSpPr>
            <a:spLocks noGrp="1"/>
          </p:cNvSpPr>
          <p:nvPr>
            <p:ph type="title"/>
          </p:nvPr>
        </p:nvSpPr>
        <p:spPr>
          <a:xfrm>
            <a:off x="548640" y="365125"/>
            <a:ext cx="10515600" cy="915035"/>
          </a:xfrm>
        </p:spPr>
        <p:txBody>
          <a:bodyPr>
            <a:normAutofit/>
          </a:bodyPr>
          <a:lstStyle/>
          <a:p>
            <a:r>
              <a:rPr lang="es-ES" sz="3000" b="1" dirty="0">
                <a:latin typeface="Manjari" panose="02000503000000000000" pitchFamily="2" charset="0"/>
                <a:cs typeface="Manjari" panose="02000503000000000000" pitchFamily="2" charset="0"/>
              </a:rPr>
              <a:t>Contraindicaciones de los estiramientos </a:t>
            </a:r>
            <a:endParaRPr lang="es-CR" sz="3000" b="1" dirty="0">
              <a:latin typeface="Manjari" panose="02000503000000000000" pitchFamily="2" charset="0"/>
              <a:cs typeface="Manjari" panose="02000503000000000000" pitchFamily="2" charset="0"/>
            </a:endParaRPr>
          </a:p>
        </p:txBody>
      </p:sp>
      <p:sp>
        <p:nvSpPr>
          <p:cNvPr id="6" name="CuadroTexto 5">
            <a:extLst>
              <a:ext uri="{FF2B5EF4-FFF2-40B4-BE49-F238E27FC236}">
                <a16:creationId xmlns:a16="http://schemas.microsoft.com/office/drawing/2014/main" id="{33F37754-BEF3-4110-BCC9-31668A8CA9C6}"/>
              </a:ext>
            </a:extLst>
          </p:cNvPr>
          <p:cNvSpPr txBox="1"/>
          <p:nvPr/>
        </p:nvSpPr>
        <p:spPr>
          <a:xfrm>
            <a:off x="527538" y="1560027"/>
            <a:ext cx="6534444" cy="3737946"/>
          </a:xfrm>
          <a:prstGeom prst="rect">
            <a:avLst/>
          </a:prstGeom>
          <a:noFill/>
        </p:spPr>
        <p:txBody>
          <a:bodyPr wrap="square">
            <a:spAutoFit/>
          </a:bodyPr>
          <a:lstStyle/>
          <a:p>
            <a:pPr algn="just">
              <a:lnSpc>
                <a:spcPct val="150000"/>
              </a:lnSpc>
            </a:pPr>
            <a:r>
              <a:rPr lang="es-MX" sz="2000" dirty="0">
                <a:solidFill>
                  <a:srgbClr val="010101"/>
                </a:solidFill>
                <a:latin typeface="Manjari" panose="02000503000000000000"/>
              </a:rPr>
              <a:t>Para este curso, se recomienda la realización de ejercicios de estiramiento previos a la realización de técnicas de automasaje. Sin embargo, se debe tomar en cuenta que toda técnica tiene sus contraindicaciones, por lo tanto, se sugiere tomar en cuenta la siguiente información y abstenerse de realizar estiramientos si se tiene alguna de estas condiciones. </a:t>
            </a:r>
            <a:r>
              <a:rPr lang="es-MX" sz="2000" b="1" u="sng" dirty="0">
                <a:solidFill>
                  <a:srgbClr val="010101"/>
                </a:solidFill>
                <a:latin typeface="Manjari" panose="02000503000000000000"/>
              </a:rPr>
              <a:t>Debe consultar con un profesional en salud en caso de que tenga dudas sobre alguna condición de salud.  </a:t>
            </a:r>
          </a:p>
        </p:txBody>
      </p:sp>
      <p:pic>
        <p:nvPicPr>
          <p:cNvPr id="1026" name="Picture 2" descr="Contraindicaciones de la anestesia epidural en el parto">
            <a:extLst>
              <a:ext uri="{FF2B5EF4-FFF2-40B4-BE49-F238E27FC236}">
                <a16:creationId xmlns:a16="http://schemas.microsoft.com/office/drawing/2014/main" id="{17D2F550-3916-40C0-9731-5127F3EB1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543" y="1560027"/>
            <a:ext cx="3311009" cy="366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5791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8E156A4674AD34E80549F9903209FC7" ma:contentTypeVersion="14" ma:contentTypeDescription="Crear nuevo documento." ma:contentTypeScope="" ma:versionID="9a19e94fa92c6703d29aaa674c5b0158">
  <xsd:schema xmlns:xsd="http://www.w3.org/2001/XMLSchema" xmlns:xs="http://www.w3.org/2001/XMLSchema" xmlns:p="http://schemas.microsoft.com/office/2006/metadata/properties" xmlns:ns3="70ab383b-58b9-46d8-b118-db47001474ef" xmlns:ns4="1171030a-9e6b-4f0d-bee7-c0e2ebeff5d2" targetNamespace="http://schemas.microsoft.com/office/2006/metadata/properties" ma:root="true" ma:fieldsID="b37f07afa12f9894de981218e87f845e" ns3:_="" ns4:_="">
    <xsd:import namespace="70ab383b-58b9-46d8-b118-db47001474ef"/>
    <xsd:import namespace="1171030a-9e6b-4f0d-bee7-c0e2ebeff5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ab383b-58b9-46d8-b118-db47001474ef"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71030a-9e6b-4f0d-bee7-c0e2ebeff5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645485-6978-471F-8FB3-70CCCE8A1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ab383b-58b9-46d8-b118-db47001474ef"/>
    <ds:schemaRef ds:uri="1171030a-9e6b-4f0d-bee7-c0e2ebeff5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C8046C-3822-489F-BC11-FF2F0D07DBDB}">
  <ds:schemaRefs>
    <ds:schemaRef ds:uri="http://purl.org/dc/elements/1.1/"/>
    <ds:schemaRef ds:uri="http://purl.org/dc/dcmitype/"/>
    <ds:schemaRef ds:uri="http://schemas.microsoft.com/office/2006/documentManagement/types"/>
    <ds:schemaRef ds:uri="70ab383b-58b9-46d8-b118-db47001474ef"/>
    <ds:schemaRef ds:uri="1171030a-9e6b-4f0d-bee7-c0e2ebeff5d2"/>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8B91E93C-2ECE-408B-B694-D79972820D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2040</TotalTime>
  <Words>2577</Words>
  <Application>Microsoft Office PowerPoint</Application>
  <PresentationFormat>Panorámica</PresentationFormat>
  <Paragraphs>138</Paragraphs>
  <Slides>28</Slides>
  <Notes>0</Notes>
  <HiddenSlides>0</HiddenSlides>
  <MMClips>6</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28</vt:i4>
      </vt:variant>
    </vt:vector>
  </HeadingPairs>
  <TitlesOfParts>
    <vt:vector size="35" baseType="lpstr">
      <vt:lpstr>Arial</vt:lpstr>
      <vt:lpstr>Calibri</vt:lpstr>
      <vt:lpstr>Calibri Light</vt:lpstr>
      <vt:lpstr>Helvetica</vt:lpstr>
      <vt:lpstr>Manjari</vt:lpstr>
      <vt:lpstr>Tema de Office</vt:lpstr>
      <vt:lpstr>1_Tema de Office</vt:lpstr>
      <vt:lpstr>Presentación de PowerPoint</vt:lpstr>
      <vt:lpstr>2. Estiramientos </vt:lpstr>
      <vt:lpstr>Presentación de PowerPoint</vt:lpstr>
      <vt:lpstr>Presentación de PowerPoint</vt:lpstr>
      <vt:lpstr>Presentación de PowerPoint</vt:lpstr>
      <vt:lpstr>Presentación de PowerPoint</vt:lpstr>
      <vt:lpstr>Presentación de PowerPoint</vt:lpstr>
      <vt:lpstr>Presentación de PowerPoint</vt:lpstr>
      <vt:lpstr>Contraindicaciones de los estiramientos </vt:lpstr>
      <vt:lpstr>Contraindicaciones de los estiramientos </vt:lpstr>
      <vt:lpstr>Estiramiento de manos previo a la realización de automasaje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Fernanda Jimenez Vargas</dc:creator>
  <cp:lastModifiedBy>Sylvia Alexandra</cp:lastModifiedBy>
  <cp:revision>108</cp:revision>
  <dcterms:created xsi:type="dcterms:W3CDTF">2021-03-17T02:02:25Z</dcterms:created>
  <dcterms:modified xsi:type="dcterms:W3CDTF">2022-07-22T18:00:17Z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0x010100D8E156A4674AD34E80549F9903209FC7</vt:lpwstr>
  </property>
</Properties>
</file>