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0" r:id="rId6"/>
    <p:sldId id="259" r:id="rId7"/>
    <p:sldId id="257" r:id="rId8"/>
    <p:sldId id="260" r:id="rId9"/>
    <p:sldId id="263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5472">
          <p15:clr>
            <a:srgbClr val="A4A3A4"/>
          </p15:clr>
        </p15:guide>
        <p15:guide id="3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2612" autoAdjust="0"/>
  </p:normalViewPr>
  <p:slideViewPr>
    <p:cSldViewPr>
      <p:cViewPr varScale="1">
        <p:scale>
          <a:sx n="105" d="100"/>
          <a:sy n="105" d="100"/>
        </p:scale>
        <p:origin x="1140" y="114"/>
      </p:cViewPr>
      <p:guideLst>
        <p:guide orient="horz" pos="1056"/>
        <p:guide pos="5472"/>
        <p:guide pos="288"/>
      </p:guideLst>
    </p:cSldViewPr>
  </p:slideViewPr>
  <p:outlineViewPr>
    <p:cViewPr>
      <p:scale>
        <a:sx n="33" d="100"/>
        <a:sy n="33" d="100"/>
      </p:scale>
      <p:origin x="0" y="2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BEF7A24B-554D-4B99-A3CC-7667F56D1027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0672D4C-A99E-49DD-8A16-1D1994231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391B76B-D742-4BD2-BF24-F4C760DB831C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257B995-136A-4A15-87A5-26420C3C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 the team.</a:t>
            </a:r>
          </a:p>
          <a:p>
            <a:r>
              <a:rPr lang="en-US" dirty="0"/>
              <a:t>Open the floor to questions about team’s experience and training.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Brief history of company.</a:t>
            </a:r>
          </a:p>
          <a:p>
            <a:r>
              <a:rPr lang="en-US" dirty="0"/>
              <a:t>Purchased A&amp;L Piledriving in 1984</a:t>
            </a:r>
            <a:r>
              <a:rPr lang="en-US" baseline="0" dirty="0"/>
              <a:t> and Pitts Heavy Construction in 1991.</a:t>
            </a:r>
            <a:endParaRPr lang="en-US" dirty="0"/>
          </a:p>
          <a:p>
            <a:r>
              <a:rPr lang="en-US" dirty="0"/>
              <a:t>Our field</a:t>
            </a:r>
            <a:r>
              <a:rPr lang="en-US" baseline="0" dirty="0"/>
              <a:t> supervisors and full-time crews have nearly 1,000 years of combined experience.</a:t>
            </a:r>
          </a:p>
          <a:p>
            <a:r>
              <a:rPr lang="en-US" baseline="0" dirty="0"/>
              <a:t>Worked in many operating environments.</a:t>
            </a:r>
          </a:p>
          <a:p>
            <a:r>
              <a:rPr lang="en-US" baseline="0" dirty="0"/>
              <a:t>Entire crane and rig fleet upgraded in 2014.</a:t>
            </a:r>
          </a:p>
          <a:p>
            <a:r>
              <a:rPr lang="en-US" baseline="0" dirty="0"/>
              <a:t>Heaviest crawler and truck-mounted cranes in the industry.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baseline="0" dirty="0"/>
              <a:t>etailed contact information is available in the bid package.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Details</a:t>
            </a:r>
            <a:r>
              <a:rPr lang="en-US" baseline="0" dirty="0"/>
              <a:t> and cost breakouts are in the bid package.</a:t>
            </a:r>
          </a:p>
          <a:p>
            <a:r>
              <a:rPr lang="en-US" baseline="0" dirty="0"/>
              <a:t>Final installation cost includes labor.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City engineers already have plans for creek diversion.</a:t>
            </a:r>
          </a:p>
          <a:p>
            <a:r>
              <a:rPr lang="en-US" dirty="0"/>
              <a:t>To</a:t>
            </a:r>
            <a:r>
              <a:rPr lang="en-US" baseline="0" dirty="0"/>
              <a:t> lower costs, city or county could provide traffic control.</a:t>
            </a:r>
          </a:p>
          <a:p>
            <a:r>
              <a:rPr lang="en-US" baseline="0" dirty="0"/>
              <a:t>Substrate must be compacted and reinforced to support cranes and material stores.</a:t>
            </a:r>
          </a:p>
          <a:p>
            <a:r>
              <a:rPr lang="en-US" baseline="0" dirty="0"/>
              <a:t>Will work with power company to ground or relocate overhead 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1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CBBA829F-6D6C-4F7D-85CE-7296F9D05402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Fabrikam, Inc. - Bid Package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F3C145-3CD6-40A6-9EA4-5A7002825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60405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6BC6-BF67-4D4E-AC3D-01EE1DD81039}" type="datetime1">
              <a:rPr lang="en-US" smtClean="0">
                <a:solidFill>
                  <a:schemeClr val="tx2"/>
                </a:solidFill>
              </a:rPr>
              <a:t>9/18/2018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Fabrikam, Inc. - Bid Package Overview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53325215-7382-4C1B-86B1-E9DB9649FF55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9889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6BC6-BF67-4D4E-AC3D-01EE1DD81039}" type="datetime1">
              <a:rPr lang="en-US" smtClean="0">
                <a:solidFill>
                  <a:schemeClr val="tx2"/>
                </a:solidFill>
              </a:rPr>
              <a:t>9/18/2018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Fabrikam, Inc. - Bid Package Overview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53325215-7382-4C1B-86B1-E9DB9649FF55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0127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6BC6-BF67-4D4E-AC3D-01EE1DD81039}" type="datetime1">
              <a:rPr lang="en-US" smtClean="0">
                <a:solidFill>
                  <a:schemeClr val="tx2"/>
                </a:solidFill>
              </a:rPr>
              <a:t>9/18/2018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Fabrikam, Inc. - Bid Package Overview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53325215-7382-4C1B-86B1-E9DB9649FF55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6139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6BC6-BF67-4D4E-AC3D-01EE1DD81039}" type="datetime1">
              <a:rPr lang="en-US" smtClean="0">
                <a:solidFill>
                  <a:schemeClr val="tx2"/>
                </a:solidFill>
              </a:rPr>
              <a:t>9/18/2018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Fabrikam, Inc. - Bid Package Overview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53325215-7382-4C1B-86B1-E9DB9649FF55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6956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6BC6-BF67-4D4E-AC3D-01EE1DD81039}" type="datetime1">
              <a:rPr lang="en-US" smtClean="0">
                <a:solidFill>
                  <a:schemeClr val="tx2"/>
                </a:solidFill>
              </a:rPr>
              <a:t>9/18/2018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Fabrikam, Inc. - Bid Package Overview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53325215-7382-4C1B-86B1-E9DB9649FF55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30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6BC6-BF67-4D4E-AC3D-01EE1DD81039}" type="datetime1">
              <a:rPr lang="en-US" smtClean="0">
                <a:solidFill>
                  <a:schemeClr val="tx2"/>
                </a:solidFill>
              </a:rPr>
              <a:t>9/18/2018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Fabrikam, Inc. - Bid Package Overview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53325215-7382-4C1B-86B1-E9DB9649FF55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8892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B146-5010-4E42-A157-AD44198B0EAA}" type="datetime1">
              <a:rPr lang="en-US" sz="1000" smtClean="0">
                <a:solidFill>
                  <a:schemeClr val="tx2"/>
                </a:solidFill>
                <a:latin typeface="+mj-lt"/>
              </a:rPr>
              <a:t>9/18/2018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>
                <a:solidFill>
                  <a:schemeClr val="tx2"/>
                </a:solidFill>
                <a:latin typeface="+mj-lt"/>
              </a:rPr>
              <a:t>Fabrikam, Inc. - Bid Package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9894508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26B-3D8A-4E0B-959C-36F5D3343885}" type="datetime1">
              <a:rPr lang="en-US" sz="1000" smtClean="0">
                <a:solidFill>
                  <a:schemeClr val="tx2"/>
                </a:solidFill>
                <a:latin typeface="+mj-lt"/>
              </a:rPr>
              <a:t>9/18/2018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>
                <a:solidFill>
                  <a:schemeClr val="tx2"/>
                </a:solidFill>
                <a:latin typeface="+mj-lt"/>
              </a:rPr>
              <a:t>Fabrikam, Inc. - Bid Package Overview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243509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BBFB-178B-439F-865D-1FC7267D3865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Fabrikam, Inc. - Bid Package Overview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5882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5C93-772F-4D10-8BD2-339F40E24D00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Fabrikam, Inc. - Bid Package Overview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6F3C145-3CD6-40A6-9EA4-5A7002825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92851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9E34-4A48-4308-8754-18227872D533}" type="datetime1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Fabrikam, Inc. - Bid Package Overview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30525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FD9B-3F01-47E5-926E-4411A7F02E73}" type="datetime1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Fabrikam, Inc. - Bid Package Overview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64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D9AB-77C4-4917-BA62-6AF7D759B671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Fabrikam, Inc. - Bid Package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50749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B846-84C6-4A39-A5F1-3236662B6B6F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Fabrikam, Inc. - Bid Package Overview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6F3C145-3CD6-40A6-9EA4-5A7002825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16587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BF63-E6EA-45E6-8F2D-DE6B7150DFF3}" type="datetime1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Fabrikam, Inc. - Bid Package Overview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1945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FD1-F6DA-4D04-9173-443EDCED596C}" type="datetime1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Fabrikam, Inc. - Bid Package Overview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4477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59F6BC6-BF67-4D4E-AC3D-01EE1DD81039}" type="datetime1">
              <a:rPr lang="en-US" smtClean="0">
                <a:solidFill>
                  <a:schemeClr val="tx2"/>
                </a:solidFill>
              </a:rPr>
              <a:t>9/18/2018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Fabrikam, Inc. - Bid Package Overview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53325215-7382-4C1B-86B1-E9DB9649FF55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7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ransition spd="med">
    <p:wipe dir="r"/>
  </p:transition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Fabrikam, Inc.</a:t>
            </a:r>
          </a:p>
        </p:txBody>
      </p:sp>
      <p:sp>
        <p:nvSpPr>
          <p:cNvPr id="5" name="Rectangle 4" descr="Text box with subtitle that reads Bid Package Overview.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Bid Package Overview</a:t>
            </a:r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666999"/>
            <a:ext cx="3636979" cy="3205479"/>
          </a:xfrm>
        </p:spPr>
        <p:txBody>
          <a:bodyPr>
            <a:normAutofit/>
          </a:bodyPr>
          <a:lstStyle/>
          <a:p>
            <a:r>
              <a:rPr lang="en-US" sz="2400" dirty="0"/>
              <a:t>Fabrikam, Inc.</a:t>
            </a:r>
          </a:p>
          <a:p>
            <a:pPr lvl="1">
              <a:buNone/>
            </a:pPr>
            <a:r>
              <a:rPr lang="en-US" sz="2000" dirty="0"/>
              <a:t>345 Third Street</a:t>
            </a:r>
          </a:p>
          <a:p>
            <a:pPr lvl="1">
              <a:buNone/>
            </a:pPr>
            <a:r>
              <a:rPr lang="en-US" sz="2000" dirty="0"/>
              <a:t>Mobile, AL 01234</a:t>
            </a:r>
          </a:p>
          <a:p>
            <a:pPr lvl="1">
              <a:buNone/>
            </a:pPr>
            <a:r>
              <a:rPr lang="en-US" sz="2000" dirty="0"/>
              <a:t>(912) 555-0150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666999"/>
            <a:ext cx="4191000" cy="3205479"/>
          </a:xfrm>
        </p:spPr>
        <p:txBody>
          <a:bodyPr>
            <a:normAutofit/>
          </a:bodyPr>
          <a:lstStyle/>
          <a:p>
            <a:r>
              <a:rPr lang="en-US" sz="2000" dirty="0"/>
              <a:t>sales@fabrikam.com</a:t>
            </a:r>
          </a:p>
          <a:p>
            <a:endParaRPr lang="en-US" sz="2000" dirty="0"/>
          </a:p>
          <a:p>
            <a:r>
              <a:rPr lang="en-US" sz="2000" dirty="0"/>
              <a:t>www.fabrikam.com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Fabrikam, Inc. - Bid Package Overview</a:t>
            </a: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lay the foundations for our clients’ dreams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Fabrikam, Inc. - Bid Package Overview</a:t>
            </a: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Text box with slide title that reads The Bid Team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Bid Team</a:t>
            </a:r>
          </a:p>
        </p:txBody>
      </p:sp>
      <p:sp>
        <p:nvSpPr>
          <p:cNvPr id="5" name="Rectangl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Scott Bishop, Lead Engineer</a:t>
            </a:r>
          </a:p>
          <a:p>
            <a:r>
              <a:rPr lang="en-US" dirty="0"/>
              <a:t>Kevin McDowell, Lead Site Planner</a:t>
            </a:r>
          </a:p>
          <a:p>
            <a:r>
              <a:rPr lang="en-US" dirty="0"/>
              <a:t>Ken Myer, Chief of Field Operations</a:t>
            </a:r>
          </a:p>
          <a:p>
            <a:endParaRPr lang="en-US" dirty="0"/>
          </a:p>
        </p:txBody>
      </p:sp>
      <p:pic>
        <p:nvPicPr>
          <p:cNvPr id="1026" name="Picture 2" descr="Image of three men sitting around a desk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grayscl/>
          </a:blip>
          <a:srcRect l="32422"/>
          <a:stretch>
            <a:fillRect/>
          </a:stretch>
        </p:blipFill>
        <p:spPr>
          <a:xfrm>
            <a:off x="5077160" y="2489199"/>
            <a:ext cx="3200400" cy="315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Fabrikam, Inc. - Bid Package Overview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We Are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866440" y="2489201"/>
            <a:ext cx="7439359" cy="3530599"/>
          </a:xfrm>
        </p:spPr>
        <p:txBody>
          <a:bodyPr/>
          <a:lstStyle/>
          <a:p>
            <a:r>
              <a:rPr lang="en-US" dirty="0"/>
              <a:t>The Southeast’s leading piledriving and heavy concrete construction company</a:t>
            </a:r>
          </a:p>
          <a:p>
            <a:r>
              <a:rPr lang="en-US" dirty="0"/>
              <a:t>A company with 86 years of heavy construction experience</a:t>
            </a:r>
          </a:p>
          <a:p>
            <a:r>
              <a:rPr lang="en-US" dirty="0"/>
              <a:t>Our competitive advantages:</a:t>
            </a:r>
          </a:p>
          <a:p>
            <a:pPr lvl="1"/>
            <a:r>
              <a:rPr lang="en-US" dirty="0"/>
              <a:t>The most experienced piledriving crew in the region</a:t>
            </a:r>
          </a:p>
          <a:p>
            <a:pPr lvl="1"/>
            <a:r>
              <a:rPr lang="en-US" dirty="0"/>
              <a:t>Ability to work in any climate, in any conditions</a:t>
            </a:r>
          </a:p>
          <a:p>
            <a:pPr lvl="1"/>
            <a:r>
              <a:rPr lang="en-US" dirty="0"/>
              <a:t>Land-based and marine-based rigs</a:t>
            </a:r>
          </a:p>
          <a:p>
            <a:pPr lvl="1"/>
            <a:r>
              <a:rPr lang="en-US" dirty="0"/>
              <a:t>Heaviest-duty lifting and pouring technologies in the entire industry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Fabrikam, Inc. - Bid Package Overview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Successes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Transportation</a:t>
            </a:r>
          </a:p>
          <a:p>
            <a:pPr lvl="1"/>
            <a:r>
              <a:rPr lang="en-US" dirty="0"/>
              <a:t>US 101 overpass</a:t>
            </a:r>
          </a:p>
          <a:p>
            <a:pPr lvl="1"/>
            <a:r>
              <a:rPr lang="en-US" dirty="0"/>
              <a:t>Sky Tower bridge</a:t>
            </a:r>
          </a:p>
          <a:p>
            <a:pPr lvl="1"/>
            <a:r>
              <a:rPr lang="en-US" dirty="0"/>
              <a:t>South State runway</a:t>
            </a:r>
          </a:p>
          <a:p>
            <a:r>
              <a:rPr lang="en-US" dirty="0"/>
              <a:t>Industrial</a:t>
            </a:r>
          </a:p>
          <a:p>
            <a:pPr lvl="1"/>
            <a:r>
              <a:rPr lang="en-US" dirty="0"/>
              <a:t>A&amp;B power plant</a:t>
            </a:r>
          </a:p>
          <a:p>
            <a:pPr lvl="1"/>
            <a:r>
              <a:rPr lang="en-US" dirty="0"/>
              <a:t>Jones mill expansion</a:t>
            </a:r>
          </a:p>
          <a:p>
            <a:r>
              <a:rPr lang="en-US" dirty="0"/>
              <a:t>Marine</a:t>
            </a:r>
          </a:p>
          <a:p>
            <a:pPr lvl="1"/>
            <a:r>
              <a:rPr lang="en-US" dirty="0"/>
              <a:t>Bay tunnel rebuild</a:t>
            </a:r>
          </a:p>
        </p:txBody>
      </p:sp>
      <p:pic>
        <p:nvPicPr>
          <p:cNvPr id="5" name="Picture 2" descr="Image of a concrete bridge over water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grayscl/>
          </a:blip>
          <a:srcRect l="34321" t="1923"/>
          <a:stretch>
            <a:fillRect/>
          </a:stretch>
        </p:blipFill>
        <p:spPr>
          <a:xfrm>
            <a:off x="5486400" y="1676400"/>
            <a:ext cx="3200400" cy="318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Fabrikam, Inc. - Bid Package Overview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 References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 Transportation Authority</a:t>
            </a:r>
          </a:p>
          <a:p>
            <a:r>
              <a:rPr lang="en-US" dirty="0"/>
              <a:t>City Airport Authority</a:t>
            </a:r>
          </a:p>
          <a:p>
            <a:r>
              <a:rPr lang="en-US" dirty="0"/>
              <a:t>The Power Company</a:t>
            </a:r>
          </a:p>
          <a:p>
            <a:r>
              <a:rPr lang="en-US" dirty="0"/>
              <a:t>A&amp;B Utilities</a:t>
            </a:r>
          </a:p>
          <a:p>
            <a:r>
              <a:rPr lang="en-US" dirty="0"/>
              <a:t>State Utility Commission</a:t>
            </a:r>
          </a:p>
          <a:p>
            <a:r>
              <a:rPr lang="en-US" dirty="0"/>
              <a:t>State University</a:t>
            </a:r>
          </a:p>
          <a:p>
            <a:r>
              <a:rPr lang="en-US" dirty="0"/>
              <a:t>Bay Marine and Tunnel Commission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Fabrikam, Inc. - Bid Package Overview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Bid in Brief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315200" algn="r"/>
              </a:tabLst>
            </a:pPr>
            <a:r>
              <a:rPr lang="en-US" dirty="0"/>
              <a:t>Planning and Design:	$345,650</a:t>
            </a:r>
          </a:p>
          <a:p>
            <a:pPr>
              <a:tabLst>
                <a:tab pos="7315200" algn="r"/>
              </a:tabLst>
            </a:pPr>
            <a:r>
              <a:rPr lang="en-US" dirty="0"/>
              <a:t>Materials:	$1,750,000</a:t>
            </a:r>
          </a:p>
          <a:p>
            <a:pPr>
              <a:tabLst>
                <a:tab pos="7315200" algn="r"/>
              </a:tabLst>
            </a:pPr>
            <a:r>
              <a:rPr lang="en-US" dirty="0"/>
              <a:t>Equipment Leasing:	$448,970</a:t>
            </a:r>
          </a:p>
          <a:p>
            <a:pPr>
              <a:tabLst>
                <a:tab pos="7315200" algn="r"/>
              </a:tabLst>
            </a:pPr>
            <a:r>
              <a:rPr lang="en-US" dirty="0"/>
              <a:t>Labor:	$2,135,000</a:t>
            </a:r>
          </a:p>
          <a:p>
            <a:pPr>
              <a:tabLst>
                <a:tab pos="7315200" algn="r"/>
              </a:tabLst>
            </a:pPr>
            <a:r>
              <a:rPr lang="en-US" dirty="0"/>
              <a:t>Security:	$112,000</a:t>
            </a:r>
          </a:p>
          <a:p>
            <a:pPr>
              <a:tabLst>
                <a:tab pos="7315200" algn="r"/>
              </a:tabLst>
            </a:pPr>
            <a:r>
              <a:rPr lang="en-US" dirty="0"/>
              <a:t>Site Preparation:	$1,125,500</a:t>
            </a:r>
          </a:p>
          <a:p>
            <a:pPr>
              <a:tabLst>
                <a:tab pos="7315200" algn="r"/>
              </a:tabLst>
            </a:pPr>
            <a:r>
              <a:rPr lang="en-US" dirty="0"/>
              <a:t>Final Installation:	$2,234,900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Fabrikam, Inc. - Bid Package Overview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Issues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Smith Creek diversion</a:t>
            </a:r>
          </a:p>
          <a:p>
            <a:r>
              <a:rPr lang="en-US" dirty="0"/>
              <a:t>Traffic control</a:t>
            </a:r>
          </a:p>
          <a:p>
            <a:r>
              <a:rPr lang="en-US" dirty="0"/>
              <a:t>Heavy crane relocation</a:t>
            </a:r>
          </a:p>
          <a:p>
            <a:r>
              <a:rPr lang="en-US" dirty="0"/>
              <a:t>Ground support in lift area</a:t>
            </a:r>
          </a:p>
          <a:p>
            <a:r>
              <a:rPr lang="en-US" dirty="0"/>
              <a:t>Site security</a:t>
            </a:r>
          </a:p>
          <a:p>
            <a:r>
              <a:rPr lang="en-US" dirty="0"/>
              <a:t>Weather</a:t>
            </a:r>
          </a:p>
          <a:p>
            <a:r>
              <a:rPr lang="en-US" dirty="0"/>
              <a:t>Overhead power lines</a:t>
            </a:r>
          </a:p>
        </p:txBody>
      </p:sp>
      <p:pic>
        <p:nvPicPr>
          <p:cNvPr id="4098" name="Picture 2" descr="Image of a building crane.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t="10261"/>
          <a:stretch>
            <a:fillRect/>
          </a:stretch>
        </p:blipFill>
        <p:spPr bwMode="auto">
          <a:xfrm>
            <a:off x="5486400" y="1676400"/>
            <a:ext cx="3200400" cy="430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Fabrikam, Inc. - Bid Package Overview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Schedule</a:t>
            </a:r>
            <a:endParaRPr lang="en-US" dirty="0"/>
          </a:p>
        </p:txBody>
      </p:sp>
      <p:graphicFrame>
        <p:nvGraphicFramePr>
          <p:cNvPr id="4" name="Content Placeholder 3" descr="Table with two columns. The left header is Task and the right header is Start Date - End Date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649477"/>
              </p:ext>
            </p:extLst>
          </p:nvPr>
        </p:nvGraphicFramePr>
        <p:xfrm>
          <a:off x="1399381" y="2489200"/>
          <a:ext cx="6345238" cy="32359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172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2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Task</a:t>
                      </a:r>
                    </a:p>
                  </a:txBody>
                  <a:tcPr marL="70502" marR="705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Start</a:t>
                      </a:r>
                      <a:r>
                        <a:rPr lang="en-US" baseline="0" dirty="0"/>
                        <a:t> Date – End Date</a:t>
                      </a:r>
                      <a:endParaRPr lang="en-US" dirty="0"/>
                    </a:p>
                  </a:txBody>
                  <a:tcPr marL="70502" marR="705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Planning &amp; Design</a:t>
                      </a:r>
                    </a:p>
                  </a:txBody>
                  <a:tcPr marL="70502" marR="7050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 8 – February 24</a:t>
                      </a:r>
                    </a:p>
                  </a:txBody>
                  <a:tcPr marL="70502" marR="705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Review &amp; Approval</a:t>
                      </a:r>
                    </a:p>
                  </a:txBody>
                  <a:tcPr marL="70502" marR="7050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</a:t>
                      </a:r>
                      <a:r>
                        <a:rPr lang="en-US" baseline="0" dirty="0"/>
                        <a:t> 1 – March 30</a:t>
                      </a:r>
                      <a:endParaRPr lang="en-US" dirty="0"/>
                    </a:p>
                  </a:txBody>
                  <a:tcPr marL="70502" marR="705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Site Preparation &amp; Creek Diversion</a:t>
                      </a:r>
                    </a:p>
                  </a:txBody>
                  <a:tcPr marL="70502" marR="7050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</a:t>
                      </a:r>
                      <a:r>
                        <a:rPr lang="en-US" baseline="0" dirty="0"/>
                        <a:t> 15 – July 30</a:t>
                      </a:r>
                      <a:endParaRPr lang="en-US" dirty="0"/>
                    </a:p>
                  </a:txBody>
                  <a:tcPr marL="70502" marR="7050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Piling Installation</a:t>
                      </a:r>
                    </a:p>
                  </a:txBody>
                  <a:tcPr marL="70502" marR="7050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25 – August 20</a:t>
                      </a:r>
                    </a:p>
                  </a:txBody>
                  <a:tcPr marL="70502" marR="7050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Concrete Installation</a:t>
                      </a:r>
                    </a:p>
                  </a:txBody>
                  <a:tcPr marL="70502" marR="7050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 1 – September 30</a:t>
                      </a:r>
                    </a:p>
                  </a:txBody>
                  <a:tcPr marL="70502" marR="7050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Final Inspection</a:t>
                      </a:r>
                    </a:p>
                  </a:txBody>
                  <a:tcPr marL="70502" marR="7050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October 20 – October 30</a:t>
                      </a:r>
                    </a:p>
                  </a:txBody>
                  <a:tcPr marL="70502" marR="7050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Walk-Off</a:t>
                      </a:r>
                    </a:p>
                  </a:txBody>
                  <a:tcPr marL="70502" marR="7050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November 5</a:t>
                      </a:r>
                    </a:p>
                  </a:txBody>
                  <a:tcPr marL="70502" marR="7050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Fabrikam, Inc. - Bid Package Overview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ge xmlns="dc94d77e-d9c2-42fb-a8f5-494b1c2e3696">Added to OneNote</Stag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DE0FCC1170DD4EA9CF157E6E2FAC08" ma:contentTypeVersion="10" ma:contentTypeDescription="Create a new document." ma:contentTypeScope="" ma:versionID="7e8c1d07bc765572e9e74d76cdee5df1">
  <xsd:schema xmlns:xsd="http://www.w3.org/2001/XMLSchema" xmlns:xs="http://www.w3.org/2001/XMLSchema" xmlns:p="http://schemas.microsoft.com/office/2006/metadata/properties" xmlns:ns2="dc94d77e-d9c2-42fb-a8f5-494b1c2e3696" xmlns:ns3="bfe0bb63-4151-4360-a7b3-42e232e24132" targetNamespace="http://schemas.microsoft.com/office/2006/metadata/properties" ma:root="true" ma:fieldsID="8c6bb19a2d79273bda7e150191a69877" ns2:_="" ns3:_="">
    <xsd:import namespace="dc94d77e-d9c2-42fb-a8f5-494b1c2e3696"/>
    <xsd:import namespace="bfe0bb63-4151-4360-a7b3-42e232e24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Stage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4d77e-d9c2-42fb-a8f5-494b1c2e36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Stage" ma:index="15" nillable="true" ma:displayName="Stage" ma:format="Dropdown" ma:internalName="Stage">
      <xsd:simpleType>
        <xsd:restriction base="dms:Choice">
          <xsd:enumeration value="In progress"/>
          <xsd:enumeration value="Needs srcubbing"/>
          <xsd:enumeration value="Sent to Brandon to do"/>
          <xsd:enumeration value="Ready for OneNote"/>
          <xsd:enumeration value="Added to OneNote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0bb63-4151-4360-a7b3-42e232e2413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589AA4-D63E-476D-B5F9-736E58513E7F}">
  <ds:schemaRefs>
    <ds:schemaRef ds:uri="bfe0bb63-4151-4360-a7b3-42e232e24132"/>
    <ds:schemaRef ds:uri="http://purl.org/dc/elements/1.1/"/>
    <ds:schemaRef ds:uri="http://purl.org/dc/terms/"/>
    <ds:schemaRef ds:uri="dc94d77e-d9c2-42fb-a8f5-494b1c2e3696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2E2BE87-1138-4454-926C-2EF9B6BAD2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8D627C-D29F-4E5B-BFFE-D885AFFBE758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482</Words>
  <Application>Microsoft Office PowerPoint</Application>
  <PresentationFormat>On-screen Show (4:3)</PresentationFormat>
  <Paragraphs>107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 Boardroom</vt:lpstr>
      <vt:lpstr>Fabrikam, Inc.</vt:lpstr>
      <vt:lpstr>Our Mission</vt:lpstr>
      <vt:lpstr>The Bid Team</vt:lpstr>
      <vt:lpstr>Who We Are</vt:lpstr>
      <vt:lpstr>Key Successes</vt:lpstr>
      <vt:lpstr>Star References</vt:lpstr>
      <vt:lpstr>Our Bid in Brief</vt:lpstr>
      <vt:lpstr>Key Issues</vt:lpstr>
      <vt:lpstr>Schedule</vt:lpstr>
      <vt:lpstr>Contact Us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2016-04-20T00:34:22Z</dcterms:created>
  <dcterms:modified xsi:type="dcterms:W3CDTF">2018-09-18T17:55:08Z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0x010100E8DE0FCC1170DD4EA9CF157E6E2FAC08</vt:lpwstr>
  </property>
</Properties>
</file>