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sldIdLst>
    <p:sldId id="417" r:id="rId2"/>
    <p:sldId id="256" r:id="rId3"/>
    <p:sldId id="338" r:id="rId4"/>
    <p:sldId id="342" r:id="rId5"/>
    <p:sldId id="293" r:id="rId6"/>
    <p:sldId id="366" r:id="rId7"/>
    <p:sldId id="296" r:id="rId8"/>
    <p:sldId id="349" r:id="rId9"/>
    <p:sldId id="350" r:id="rId10"/>
    <p:sldId id="336" r:id="rId11"/>
    <p:sldId id="333" r:id="rId12"/>
    <p:sldId id="334" r:id="rId13"/>
    <p:sldId id="335" r:id="rId14"/>
    <p:sldId id="332" r:id="rId15"/>
    <p:sldId id="292" r:id="rId16"/>
    <p:sldId id="294" r:id="rId17"/>
    <p:sldId id="365" r:id="rId18"/>
    <p:sldId id="295" r:id="rId19"/>
    <p:sldId id="337" r:id="rId20"/>
    <p:sldId id="352" r:id="rId21"/>
    <p:sldId id="386" r:id="rId22"/>
    <p:sldId id="351" r:id="rId23"/>
    <p:sldId id="348" r:id="rId24"/>
    <p:sldId id="354" r:id="rId25"/>
    <p:sldId id="288" r:id="rId26"/>
    <p:sldId id="290" r:id="rId27"/>
    <p:sldId id="358" r:id="rId28"/>
    <p:sldId id="357" r:id="rId29"/>
    <p:sldId id="359" r:id="rId30"/>
    <p:sldId id="360" r:id="rId31"/>
    <p:sldId id="361" r:id="rId32"/>
    <p:sldId id="362" r:id="rId33"/>
    <p:sldId id="363" r:id="rId34"/>
    <p:sldId id="364" r:id="rId35"/>
    <p:sldId id="355" r:id="rId36"/>
    <p:sldId id="374" r:id="rId37"/>
    <p:sldId id="381" r:id="rId38"/>
    <p:sldId id="378" r:id="rId39"/>
    <p:sldId id="383" r:id="rId40"/>
    <p:sldId id="384" r:id="rId41"/>
    <p:sldId id="376" r:id="rId42"/>
    <p:sldId id="379" r:id="rId43"/>
    <p:sldId id="380" r:id="rId44"/>
    <p:sldId id="382" r:id="rId45"/>
    <p:sldId id="377" r:id="rId46"/>
    <p:sldId id="367" r:id="rId47"/>
    <p:sldId id="368" r:id="rId48"/>
    <p:sldId id="385" r:id="rId49"/>
    <p:sldId id="370" r:id="rId50"/>
    <p:sldId id="372" r:id="rId51"/>
    <p:sldId id="373" r:id="rId52"/>
    <p:sldId id="387" r:id="rId53"/>
    <p:sldId id="388" r:id="rId54"/>
    <p:sldId id="389" r:id="rId55"/>
    <p:sldId id="390" r:id="rId56"/>
    <p:sldId id="391" r:id="rId57"/>
    <p:sldId id="392" r:id="rId58"/>
    <p:sldId id="404" r:id="rId59"/>
    <p:sldId id="406" r:id="rId60"/>
    <p:sldId id="407" r:id="rId61"/>
    <p:sldId id="408" r:id="rId62"/>
    <p:sldId id="409" r:id="rId63"/>
    <p:sldId id="410" r:id="rId64"/>
    <p:sldId id="411" r:id="rId65"/>
    <p:sldId id="412" r:id="rId66"/>
    <p:sldId id="413" r:id="rId67"/>
    <p:sldId id="414" r:id="rId68"/>
    <p:sldId id="393" r:id="rId69"/>
    <p:sldId id="394" r:id="rId70"/>
    <p:sldId id="395" r:id="rId71"/>
    <p:sldId id="396" r:id="rId72"/>
    <p:sldId id="397" r:id="rId73"/>
    <p:sldId id="398" r:id="rId74"/>
    <p:sldId id="399" r:id="rId75"/>
    <p:sldId id="400" r:id="rId76"/>
    <p:sldId id="415" r:id="rId77"/>
    <p:sldId id="401" r:id="rId78"/>
    <p:sldId id="402" r:id="rId79"/>
    <p:sldId id="403" r:id="rId80"/>
    <p:sldId id="371" r:id="rId81"/>
    <p:sldId id="416" r:id="rId82"/>
    <p:sldId id="405" r:id="rId83"/>
    <p:sldId id="261" r:id="rId84"/>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97" autoAdjust="0"/>
    <p:restoredTop sz="94660"/>
  </p:normalViewPr>
  <p:slideViewPr>
    <p:cSldViewPr snapToGrid="0">
      <p:cViewPr varScale="1">
        <p:scale>
          <a:sx n="61" d="100"/>
          <a:sy n="61" d="100"/>
        </p:scale>
        <p:origin x="84" y="8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EAEA5-F2B4-4196-8E44-A05A12A74F14}" type="datetimeFigureOut">
              <a:rPr lang="es-CR" smtClean="0"/>
              <a:t>18/9/2020</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8C329-2907-4B40-AD34-4DFA072976AE}" type="slidenum">
              <a:rPr lang="es-CR" smtClean="0"/>
              <a:t>‹Nº›</a:t>
            </a:fld>
            <a:endParaRPr lang="es-CR"/>
          </a:p>
        </p:txBody>
      </p:sp>
    </p:spTree>
    <p:extLst>
      <p:ext uri="{BB962C8B-B14F-4D97-AF65-F5344CB8AC3E}">
        <p14:creationId xmlns:p14="http://schemas.microsoft.com/office/powerpoint/2010/main" val="13012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R"/>
          </a:p>
        </p:txBody>
      </p:sp>
      <p:sp>
        <p:nvSpPr>
          <p:cNvPr id="4" name="Marcador de fecha 3"/>
          <p:cNvSpPr>
            <a:spLocks noGrp="1"/>
          </p:cNvSpPr>
          <p:nvPr>
            <p:ph type="dt" sz="half" idx="10"/>
          </p:nvPr>
        </p:nvSpPr>
        <p:spPr/>
        <p:txBody>
          <a:bodyPr/>
          <a:lstStyle/>
          <a:p>
            <a:fld id="{D458421C-F26B-416E-861A-498C19D9310E}"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70813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99EE005F-783B-4A3D-BB04-C3FA13788D3B}"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6044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28B26120-AC14-4C78-9596-C4063CDD63A4}"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386114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A3C1BC93-F6C3-4ADE-A84F-C4C974A246EE}"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218033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6C0E74F-AAA1-4929-84A3-7C7B2083FC48}" type="datetime1">
              <a:rPr lang="es-CR" smtClean="0"/>
              <a:t>18/9/2020</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17503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D6A5DC2E-45FD-4D06-AF73-E01250705C6B}" type="datetime1">
              <a:rPr lang="es-CR" smtClean="0"/>
              <a:t>18/9/2020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2589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36F3C0D7-8E1C-44FB-BFEC-C125B9247475}" type="datetime1">
              <a:rPr lang="es-CR" smtClean="0"/>
              <a:t>18/9/2020</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33621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9826EA9D-44AC-47C1-893F-FC74F161E997}" type="datetime1">
              <a:rPr lang="es-CR" smtClean="0"/>
              <a:t>18/9/2020</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169997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D34A745-0CF5-4CFF-9893-C3F956589EBF}" type="datetime1">
              <a:rPr lang="es-CR" smtClean="0"/>
              <a:t>18/9/2020</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125200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8E4C30-5550-4113-AE0F-1B612E7F581A}" type="datetime1">
              <a:rPr lang="es-CR" smtClean="0"/>
              <a:t>18/9/2020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352466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778C2B7-CA18-48F6-8C51-4E7D8C47F588}" type="datetime1">
              <a:rPr lang="es-CR" smtClean="0"/>
              <a:t>18/9/2020</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FD31C4FA-6218-4CBC-926C-94577F296D2C}" type="slidenum">
              <a:rPr lang="es-CR" smtClean="0"/>
              <a:t>‹Nº›</a:t>
            </a:fld>
            <a:endParaRPr lang="es-CR"/>
          </a:p>
        </p:txBody>
      </p:sp>
    </p:spTree>
    <p:extLst>
      <p:ext uri="{BB962C8B-B14F-4D97-AF65-F5344CB8AC3E}">
        <p14:creationId xmlns:p14="http://schemas.microsoft.com/office/powerpoint/2010/main" val="411506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B45AA-FF26-45FE-9CCE-67C6109E0C32}" type="datetime1">
              <a:rPr lang="es-CR" smtClean="0"/>
              <a:t>18/9/2020</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1C4FA-6218-4CBC-926C-94577F296D2C}" type="slidenum">
              <a:rPr lang="es-CR" smtClean="0"/>
              <a:t>‹Nº›</a:t>
            </a:fld>
            <a:endParaRPr lang="es-CR"/>
          </a:p>
        </p:txBody>
      </p:sp>
    </p:spTree>
    <p:extLst>
      <p:ext uri="{BB962C8B-B14F-4D97-AF65-F5344CB8AC3E}">
        <p14:creationId xmlns:p14="http://schemas.microsoft.com/office/powerpoint/2010/main" val="103473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ec.cr/" TargetMode="Externa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hyperlink" Target="https://globalwellnessinstitut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globalwellnessinstitute.org/" TargetMode="External"/><Relationship Id="rId4" Type="http://schemas.openxmlformats.org/officeDocument/2006/relationships/hyperlink" Target="https://www.inec.c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globalwellnessinstitute.org/" TargetMode="External"/><Relationship Id="rId5" Type="http://schemas.openxmlformats.org/officeDocument/2006/relationships/hyperlink" Target="https://www.inec.cr/" TargetMode="Externa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globalwellnessinstitute.org/" TargetMode="External"/><Relationship Id="rId5" Type="http://schemas.openxmlformats.org/officeDocument/2006/relationships/hyperlink" Target="https://www.inec.cr/" TargetMode="Externa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hyperlink" Target="https://es.scribd.com/document/472060488/BIENESTAR-COMO-DIFERENCIADOR-DEL-PRODUCTO-TURISTICO-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camara-comercio.com/wp-content/uploads/2016/05/Gui%CC%81a-Ba%CC%81sica-para-Abrir-una-Empresa-en-CR.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globalwellnessinstitute.org/wp-content/uploads/2018/10/Research2018_v5FINALExecutiveSummary_webREVISED.pdf" TargetMode="External"/><Relationship Id="rId4" Type="http://schemas.openxmlformats.org/officeDocument/2006/relationships/hyperlink" Target="https://www.youtube.com/watch?v=xO8RSjpEtcI" TargetMode="External"/></Relationships>
</file>

<file path=ppt/slides/_rels/slide8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biamericas.com/presentaciones/2012/atencionAlCliente/tipologias-de-clientes-y-como-abordarlos.pdf" TargetMode="External"/><Relationship Id="rId7" Type="http://schemas.openxmlformats.org/officeDocument/2006/relationships/hyperlink" Target="http://www.albertodeduran.es/wp-content/uploads/2014/08/1x05-Fundamentos-de-la-publicidad.pdf"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s.scribd.com/document/472060488/BIENESTAR-COMO-DIFERENCIADOR-DEL-PRODUCTO-TURISTICO-pdf" TargetMode="External"/><Relationship Id="rId5" Type="http://schemas.openxmlformats.org/officeDocument/2006/relationships/hyperlink" Target="http://www.sinac.go.cr/ES/transprncia/Planificacin%20y%20Gestin%20BID/Capacitaciones%20del%20Proyecto/Cuaderno%20Principios%20B%C3%A1sicos%20de%20Mercadeo.pdf" TargetMode="External"/><Relationship Id="rId4" Type="http://schemas.openxmlformats.org/officeDocument/2006/relationships/hyperlink" Target="https://www.meic.go.cr/meic/documentos/08k2mt84w/Manual_PersonasEmprendedorasCR300519.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8BC10-3A9F-442A-B122-0A44B9C7750A}"/>
              </a:ext>
            </a:extLst>
          </p:cNvPr>
          <p:cNvSpPr>
            <a:spLocks noGrp="1"/>
          </p:cNvSpPr>
          <p:nvPr>
            <p:ph type="ctrTitle"/>
          </p:nvPr>
        </p:nvSpPr>
        <p:spPr>
          <a:xfrm>
            <a:off x="2278380" y="1775223"/>
            <a:ext cx="6858000" cy="689848"/>
          </a:xfrm>
        </p:spPr>
        <p:txBody>
          <a:bodyPr>
            <a:normAutofit/>
          </a:bodyPr>
          <a:lstStyle/>
          <a:p>
            <a:r>
              <a:rPr lang="es-CR" sz="3000"/>
              <a:t>Título</a:t>
            </a:r>
            <a:endParaRPr lang="es-CR" sz="3000" dirty="0"/>
          </a:p>
        </p:txBody>
      </p:sp>
      <p:pic>
        <p:nvPicPr>
          <p:cNvPr id="4" name="Imagen 3" descr="Imagen que contiene tabla, computer, computadora, escritorio&#10;&#10;Descripción generada automáticamente">
            <a:extLst>
              <a:ext uri="{FF2B5EF4-FFF2-40B4-BE49-F238E27FC236}">
                <a16:creationId xmlns:a16="http://schemas.microsoft.com/office/drawing/2014/main" id="{660E5207-0F42-7646-A6ED-25985E94D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070"/>
            <a:ext cx="12191999" cy="7615046"/>
          </a:xfrm>
          <a:prstGeom prst="rect">
            <a:avLst/>
          </a:prstGeom>
        </p:spPr>
      </p:pic>
      <p:sp>
        <p:nvSpPr>
          <p:cNvPr id="6" name="CuadroTexto 5">
            <a:extLst>
              <a:ext uri="{FF2B5EF4-FFF2-40B4-BE49-F238E27FC236}">
                <a16:creationId xmlns:a16="http://schemas.microsoft.com/office/drawing/2014/main" id="{24BF4A3C-E2B5-EE48-81C4-180FC1FA4DC8}"/>
              </a:ext>
            </a:extLst>
          </p:cNvPr>
          <p:cNvSpPr txBox="1"/>
          <p:nvPr/>
        </p:nvSpPr>
        <p:spPr>
          <a:xfrm>
            <a:off x="2432613" y="289678"/>
            <a:ext cx="6858000" cy="1200329"/>
          </a:xfrm>
          <a:prstGeom prst="rect">
            <a:avLst/>
          </a:prstGeom>
          <a:noFill/>
        </p:spPr>
        <p:txBody>
          <a:bodyPr wrap="square" rtlCol="0">
            <a:spAutoFit/>
          </a:bodyPr>
          <a:lstStyle/>
          <a:p>
            <a:pPr algn="ctr"/>
            <a:r>
              <a:rPr lang="es-CR" sz="3600" dirty="0"/>
              <a:t>Gestión Técnica de </a:t>
            </a:r>
          </a:p>
          <a:p>
            <a:pPr algn="ctr"/>
            <a:r>
              <a:rPr lang="es-CR" sz="3600" b="1" dirty="0"/>
              <a:t>Centros termales, SPA y Talasos</a:t>
            </a:r>
          </a:p>
        </p:txBody>
      </p:sp>
    </p:spTree>
    <p:extLst>
      <p:ext uri="{BB962C8B-B14F-4D97-AF65-F5344CB8AC3E}">
        <p14:creationId xmlns:p14="http://schemas.microsoft.com/office/powerpoint/2010/main" val="144411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490494" y="365125"/>
            <a:ext cx="10973790" cy="1325563"/>
          </a:xfrm>
          <a:noFill/>
        </p:spPr>
        <p:txBody>
          <a:bodyP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Estudio de mercado: Contexto Nacional e Internacional</a:t>
            </a:r>
            <a:endParaRPr lang="es-EC" sz="36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a:xfrm>
            <a:off x="464308" y="3108212"/>
            <a:ext cx="6951797" cy="362098"/>
          </a:xfrm>
        </p:spPr>
        <p:txBody>
          <a:bodyPr>
            <a:noAutofit/>
          </a:bodyPr>
          <a:lstStyle/>
          <a:p>
            <a:pPr marL="0" indent="0" fontAlgn="base">
              <a:buNone/>
            </a:pPr>
            <a:r>
              <a:rPr lang="es-ES" sz="1400" dirty="0">
                <a:latin typeface="Verdana" panose="020B0604030504040204" pitchFamily="34" charset="0"/>
                <a:ea typeface="Verdana" panose="020B0604030504040204" pitchFamily="34" charset="0"/>
                <a:cs typeface="Verdana" panose="020B0604030504040204" pitchFamily="34" charset="0"/>
              </a:rPr>
              <a:t>Crecimiento</a:t>
            </a:r>
            <a:r>
              <a:rPr lang="en-US" sz="1400" dirty="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económico</a:t>
            </a:r>
            <a:r>
              <a:rPr lang="en-US" sz="1400" dirty="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anual</a:t>
            </a:r>
            <a:r>
              <a:rPr lang="en-US" sz="1400" dirty="0">
                <a:latin typeface="Verdana" panose="020B0604030504040204" pitchFamily="34" charset="0"/>
                <a:ea typeface="Verdana" panose="020B0604030504040204" pitchFamily="34" charset="0"/>
                <a:cs typeface="Verdana" panose="020B0604030504040204" pitchFamily="34" charset="0"/>
              </a:rPr>
              <a:t> entre 2015 y 2017 se </a:t>
            </a:r>
            <a:r>
              <a:rPr lang="es-ES" sz="1400" dirty="0">
                <a:latin typeface="Verdana" panose="020B0604030504040204" pitchFamily="34" charset="0"/>
                <a:ea typeface="Verdana" panose="020B0604030504040204" pitchFamily="34" charset="0"/>
                <a:cs typeface="Verdana" panose="020B0604030504040204" pitchFamily="34" charset="0"/>
              </a:rPr>
              <a:t>estimó</a:t>
            </a:r>
            <a:r>
              <a:rPr lang="en-US" sz="1400" dirty="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en</a:t>
            </a:r>
            <a:r>
              <a:rPr lang="en-US" sz="1400" dirty="0">
                <a:latin typeface="Verdana" panose="020B0604030504040204" pitchFamily="34" charset="0"/>
                <a:ea typeface="Verdana" panose="020B0604030504040204" pitchFamily="34" charset="0"/>
                <a:cs typeface="Verdana" panose="020B0604030504040204" pitchFamily="34" charset="0"/>
              </a:rPr>
              <a:t> 12,8 %.</a:t>
            </a:r>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endParaRPr lang="es-ES" sz="1400" dirty="0">
              <a:latin typeface="Verdana" panose="020B0604030504040204" pitchFamily="34" charset="0"/>
              <a:ea typeface="Verdana" panose="020B0604030504040204" pitchFamily="34" charset="0"/>
              <a:cs typeface="Verdana" panose="020B0604030504040204" pitchFamily="34" charset="0"/>
            </a:endParaRPr>
          </a:p>
          <a:p>
            <a:pPr marL="0" indent="0" fontAlgn="base">
              <a:buNone/>
            </a:pPr>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B2011196-A2FE-744F-BEDE-3FCCBB8F66D8}"/>
              </a:ext>
            </a:extLst>
          </p:cNvPr>
          <p:cNvSpPr txBox="1"/>
          <p:nvPr/>
        </p:nvSpPr>
        <p:spPr>
          <a:xfrm>
            <a:off x="5278373" y="6215320"/>
            <a:ext cx="6287550" cy="646331"/>
          </a:xfrm>
          <a:prstGeom prst="rect">
            <a:avLst/>
          </a:prstGeom>
          <a:noFill/>
        </p:spPr>
        <p:txBody>
          <a:bodyPr wrap="square" rtlCol="0">
            <a:spAutoFit/>
          </a:bodyPr>
          <a:lstStyle/>
          <a:p>
            <a:pPr algn="r" fontAlgn="base"/>
            <a:r>
              <a:rPr lang="en-US" sz="900" dirty="0">
                <a:latin typeface="Verdana" panose="020B0604030504040204" pitchFamily="34" charset="0"/>
                <a:ea typeface="Verdana" panose="020B0604030504040204" pitchFamily="34" charset="0"/>
                <a:cs typeface="Verdana" panose="020B0604030504040204" pitchFamily="34" charset="0"/>
              </a:rPr>
              <a:t>Fuente:</a:t>
            </a:r>
          </a:p>
          <a:p>
            <a:pPr algn="r" fontAlgn="base"/>
            <a:r>
              <a:rPr lang="en-US" sz="900" dirty="0">
                <a:latin typeface="Verdana" panose="020B0604030504040204" pitchFamily="34" charset="0"/>
                <a:ea typeface="Verdana" panose="020B0604030504040204" pitchFamily="34" charset="0"/>
                <a:cs typeface="Verdana" panose="020B0604030504040204" pitchFamily="34" charset="0"/>
              </a:rPr>
              <a:t>INEC: </a:t>
            </a:r>
            <a:r>
              <a:rPr lang="es-EC" sz="900" dirty="0">
                <a:latin typeface="Verdana" panose="020B0604030504040204" pitchFamily="34" charset="0"/>
                <a:ea typeface="Verdana" panose="020B0604030504040204" pitchFamily="34" charset="0"/>
                <a:cs typeface="Verdana" panose="020B0604030504040204" pitchFamily="34" charset="0"/>
                <a:hlinkClick r:id="rId3"/>
              </a:rPr>
              <a:t>https://www.inec.cr/</a:t>
            </a:r>
            <a:r>
              <a:rPr lang="es-EC" sz="900" dirty="0">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p>
            <a:pPr algn="r" fontAlgn="base"/>
            <a:r>
              <a:rPr lang="en-US" sz="900" i="1" dirty="0">
                <a:latin typeface="Verdana" panose="020B0604030504040204" pitchFamily="34" charset="0"/>
                <a:ea typeface="Verdana" panose="020B0604030504040204" pitchFamily="34" charset="0"/>
                <a:cs typeface="Verdana" panose="020B0604030504040204" pitchFamily="34" charset="0"/>
              </a:rPr>
              <a:t>Global Wellness Institute</a:t>
            </a:r>
            <a:r>
              <a:rPr lang="en-US" sz="900" dirty="0">
                <a:latin typeface="Verdana" panose="020B0604030504040204" pitchFamily="34" charset="0"/>
                <a:ea typeface="Verdana" panose="020B0604030504040204" pitchFamily="34" charset="0"/>
                <a:cs typeface="Verdana" panose="020B0604030504040204" pitchFamily="34" charset="0"/>
              </a:rPr>
              <a:t>: </a:t>
            </a:r>
            <a:r>
              <a:rPr lang="es-EC" sz="900" dirty="0">
                <a:latin typeface="Verdana" panose="020B0604030504040204" pitchFamily="34" charset="0"/>
                <a:ea typeface="Verdana" panose="020B0604030504040204" pitchFamily="34" charset="0"/>
                <a:cs typeface="Verdana" panose="020B0604030504040204" pitchFamily="34" charset="0"/>
                <a:hlinkClick r:id="rId4"/>
              </a:rPr>
              <a:t>https://globalwellnessinstitute.org/</a:t>
            </a:r>
            <a:endParaRPr lang="en-US" sz="900" dirty="0">
              <a:latin typeface="Verdana" panose="020B0604030504040204" pitchFamily="34" charset="0"/>
              <a:ea typeface="Verdana" panose="020B0604030504040204" pitchFamily="34" charset="0"/>
              <a:cs typeface="Verdana" panose="020B0604030504040204" pitchFamily="34" charset="0"/>
            </a:endParaRPr>
          </a:p>
          <a:p>
            <a:pPr algn="r"/>
            <a:endParaRPr lang="en-US" sz="900" b="1" dirty="0"/>
          </a:p>
        </p:txBody>
      </p:sp>
      <p:sp>
        <p:nvSpPr>
          <p:cNvPr id="9" name="TextBox 8">
            <a:extLst>
              <a:ext uri="{FF2B5EF4-FFF2-40B4-BE49-F238E27FC236}">
                <a16:creationId xmlns:a16="http://schemas.microsoft.com/office/drawing/2014/main" id="{15A9E475-9858-FB49-87F5-F930C500AC90}"/>
              </a:ext>
            </a:extLst>
          </p:cNvPr>
          <p:cNvSpPr txBox="1"/>
          <p:nvPr/>
        </p:nvSpPr>
        <p:spPr>
          <a:xfrm>
            <a:off x="490494" y="2111485"/>
            <a:ext cx="3903376" cy="830997"/>
          </a:xfrm>
          <a:prstGeom prst="rect">
            <a:avLst/>
          </a:prstGeom>
          <a:noFill/>
        </p:spPr>
        <p:txBody>
          <a:bodyPr wrap="square" rtlCol="0">
            <a:spAutoFit/>
          </a:bodyPr>
          <a:lstStyle/>
          <a:p>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Turismo</a:t>
            </a:r>
            <a:r>
              <a:rPr lang="en-U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 de </a:t>
            </a: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bienestar</a:t>
            </a:r>
          </a:p>
          <a:p>
            <a:endParaRPr lang="en-US" sz="2400" b="1" dirty="0">
              <a:solidFill>
                <a:srgbClr val="F3993E"/>
              </a:solidFill>
            </a:endParaRPr>
          </a:p>
        </p:txBody>
      </p:sp>
      <p:pic>
        <p:nvPicPr>
          <p:cNvPr id="10" name="Picture 9">
            <a:extLst>
              <a:ext uri="{FF2B5EF4-FFF2-40B4-BE49-F238E27FC236}">
                <a16:creationId xmlns:a16="http://schemas.microsoft.com/office/drawing/2014/main" id="{A3AFA482-1813-504B-B4B2-B014D13F0755}"/>
              </a:ext>
            </a:extLst>
          </p:cNvPr>
          <p:cNvPicPr>
            <a:picLocks noChangeAspect="1"/>
          </p:cNvPicPr>
          <p:nvPr/>
        </p:nvPicPr>
        <p:blipFill>
          <a:blip r:embed="rId5"/>
          <a:stretch>
            <a:fillRect/>
          </a:stretch>
        </p:blipFill>
        <p:spPr>
          <a:xfrm>
            <a:off x="8298910" y="2717145"/>
            <a:ext cx="1275346" cy="711821"/>
          </a:xfrm>
          <a:prstGeom prst="rect">
            <a:avLst/>
          </a:prstGeom>
        </p:spPr>
      </p:pic>
      <p:sp>
        <p:nvSpPr>
          <p:cNvPr id="11" name="TextBox 10">
            <a:extLst>
              <a:ext uri="{FF2B5EF4-FFF2-40B4-BE49-F238E27FC236}">
                <a16:creationId xmlns:a16="http://schemas.microsoft.com/office/drawing/2014/main" id="{C03C35F6-1E2A-9849-B618-0B6862C6D522}"/>
              </a:ext>
            </a:extLst>
          </p:cNvPr>
          <p:cNvSpPr txBox="1"/>
          <p:nvPr/>
        </p:nvSpPr>
        <p:spPr>
          <a:xfrm>
            <a:off x="7043070" y="2553420"/>
            <a:ext cx="1525143" cy="1200329"/>
          </a:xfrm>
          <a:prstGeom prst="rect">
            <a:avLst/>
          </a:prstGeom>
          <a:noFill/>
        </p:spPr>
        <p:txBody>
          <a:bodyPr wrap="square" rtlCol="0">
            <a:spAutoFit/>
          </a:bodyPr>
          <a:lstStyle/>
          <a:p>
            <a:r>
              <a:rPr lang="en-US" sz="3600" b="1" dirty="0">
                <a:solidFill>
                  <a:srgbClr val="385995"/>
                </a:solidFill>
              </a:rPr>
              <a:t>2015</a:t>
            </a:r>
          </a:p>
          <a:p>
            <a:r>
              <a:rPr lang="en-US" sz="3600" b="1" dirty="0">
                <a:solidFill>
                  <a:srgbClr val="385995"/>
                </a:solidFill>
              </a:rPr>
              <a:t>2017</a:t>
            </a:r>
          </a:p>
        </p:txBody>
      </p:sp>
      <p:sp>
        <p:nvSpPr>
          <p:cNvPr id="12" name="TextBox 11">
            <a:extLst>
              <a:ext uri="{FF2B5EF4-FFF2-40B4-BE49-F238E27FC236}">
                <a16:creationId xmlns:a16="http://schemas.microsoft.com/office/drawing/2014/main" id="{39AD34FC-FE97-1242-8FC4-0C87822EC324}"/>
              </a:ext>
            </a:extLst>
          </p:cNvPr>
          <p:cNvSpPr txBox="1"/>
          <p:nvPr/>
        </p:nvSpPr>
        <p:spPr>
          <a:xfrm>
            <a:off x="9824052" y="2316147"/>
            <a:ext cx="1525143" cy="646331"/>
          </a:xfrm>
          <a:prstGeom prst="rect">
            <a:avLst/>
          </a:prstGeom>
          <a:noFill/>
        </p:spPr>
        <p:txBody>
          <a:bodyPr wrap="square" rtlCol="0">
            <a:spAutoFit/>
          </a:bodyPr>
          <a:lstStyle/>
          <a:p>
            <a:r>
              <a:rPr lang="en-US" sz="3600" b="1" dirty="0">
                <a:solidFill>
                  <a:srgbClr val="385995"/>
                </a:solidFill>
              </a:rPr>
              <a:t>12,8 %</a:t>
            </a:r>
          </a:p>
        </p:txBody>
      </p:sp>
      <p:sp>
        <p:nvSpPr>
          <p:cNvPr id="14" name="TextBox 13">
            <a:extLst>
              <a:ext uri="{FF2B5EF4-FFF2-40B4-BE49-F238E27FC236}">
                <a16:creationId xmlns:a16="http://schemas.microsoft.com/office/drawing/2014/main" id="{C863B231-6FC9-F144-844D-4CEA4AAEF57E}"/>
              </a:ext>
            </a:extLst>
          </p:cNvPr>
          <p:cNvSpPr txBox="1"/>
          <p:nvPr/>
        </p:nvSpPr>
        <p:spPr>
          <a:xfrm>
            <a:off x="2230583" y="4036840"/>
            <a:ext cx="1246909" cy="646331"/>
          </a:xfrm>
          <a:prstGeom prst="rect">
            <a:avLst/>
          </a:prstGeom>
          <a:noFill/>
        </p:spPr>
        <p:txBody>
          <a:bodyPr wrap="square" rtlCol="0">
            <a:spAutoFit/>
          </a:bodyPr>
          <a:lstStyle/>
          <a:p>
            <a:r>
              <a:rPr lang="en-US" sz="3600" b="1" dirty="0">
                <a:solidFill>
                  <a:srgbClr val="385995"/>
                </a:solidFill>
              </a:rPr>
              <a:t>17 %</a:t>
            </a:r>
          </a:p>
        </p:txBody>
      </p:sp>
      <p:pic>
        <p:nvPicPr>
          <p:cNvPr id="15" name="Picture 14">
            <a:extLst>
              <a:ext uri="{FF2B5EF4-FFF2-40B4-BE49-F238E27FC236}">
                <a16:creationId xmlns:a16="http://schemas.microsoft.com/office/drawing/2014/main" id="{329B54F2-A1AF-8645-8AE0-C936F69F24EF}"/>
              </a:ext>
            </a:extLst>
          </p:cNvPr>
          <p:cNvPicPr>
            <a:picLocks noChangeAspect="1"/>
          </p:cNvPicPr>
          <p:nvPr/>
        </p:nvPicPr>
        <p:blipFill>
          <a:blip r:embed="rId6"/>
          <a:stretch>
            <a:fillRect/>
          </a:stretch>
        </p:blipFill>
        <p:spPr>
          <a:xfrm>
            <a:off x="6453798" y="5002478"/>
            <a:ext cx="1178544" cy="1561189"/>
          </a:xfrm>
          <a:prstGeom prst="rect">
            <a:avLst/>
          </a:prstGeom>
        </p:spPr>
      </p:pic>
      <p:cxnSp>
        <p:nvCxnSpPr>
          <p:cNvPr id="17" name="Straight Connector 16">
            <a:extLst>
              <a:ext uri="{FF2B5EF4-FFF2-40B4-BE49-F238E27FC236}">
                <a16:creationId xmlns:a16="http://schemas.microsoft.com/office/drawing/2014/main" id="{FA97A661-901E-7548-80E2-533D3C2BF79C}"/>
              </a:ext>
            </a:extLst>
          </p:cNvPr>
          <p:cNvCxnSpPr>
            <a:cxnSpLocks/>
          </p:cNvCxnSpPr>
          <p:nvPr/>
        </p:nvCxnSpPr>
        <p:spPr>
          <a:xfrm>
            <a:off x="0" y="2639313"/>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533F22D-8418-1447-A741-0BEB96155545}"/>
              </a:ext>
            </a:extLst>
          </p:cNvPr>
          <p:cNvGrpSpPr/>
          <p:nvPr/>
        </p:nvGrpSpPr>
        <p:grpSpPr>
          <a:xfrm>
            <a:off x="826494" y="3938338"/>
            <a:ext cx="1246909" cy="795372"/>
            <a:chOff x="8137671" y="3839642"/>
            <a:chExt cx="1246909" cy="795372"/>
          </a:xfrm>
        </p:grpSpPr>
        <p:sp>
          <p:nvSpPr>
            <p:cNvPr id="13" name="TextBox 12">
              <a:extLst>
                <a:ext uri="{FF2B5EF4-FFF2-40B4-BE49-F238E27FC236}">
                  <a16:creationId xmlns:a16="http://schemas.microsoft.com/office/drawing/2014/main" id="{CB8EE476-FA5E-5641-8E80-C760584BB4DE}"/>
                </a:ext>
              </a:extLst>
            </p:cNvPr>
            <p:cNvSpPr txBox="1"/>
            <p:nvPr/>
          </p:nvSpPr>
          <p:spPr>
            <a:xfrm>
              <a:off x="8137671" y="3839642"/>
              <a:ext cx="1246909" cy="646331"/>
            </a:xfrm>
            <a:prstGeom prst="rect">
              <a:avLst/>
            </a:prstGeom>
            <a:noFill/>
          </p:spPr>
          <p:txBody>
            <a:bodyPr wrap="square" rtlCol="0">
              <a:spAutoFit/>
            </a:bodyPr>
            <a:lstStyle/>
            <a:p>
              <a:pPr algn="ctr"/>
              <a:r>
                <a:rPr lang="en-US" sz="3600" b="1" dirty="0">
                  <a:solidFill>
                    <a:srgbClr val="385995"/>
                  </a:solidFill>
                </a:rPr>
                <a:t>$830</a:t>
              </a:r>
            </a:p>
          </p:txBody>
        </p:sp>
        <p:sp>
          <p:nvSpPr>
            <p:cNvPr id="18" name="Rectangle 17">
              <a:extLst>
                <a:ext uri="{FF2B5EF4-FFF2-40B4-BE49-F238E27FC236}">
                  <a16:creationId xmlns:a16="http://schemas.microsoft.com/office/drawing/2014/main" id="{EF662970-4C61-7A41-849B-888ECE22EFB5}"/>
                </a:ext>
              </a:extLst>
            </p:cNvPr>
            <p:cNvSpPr/>
            <p:nvPr/>
          </p:nvSpPr>
          <p:spPr>
            <a:xfrm>
              <a:off x="8249196" y="4265682"/>
              <a:ext cx="994183" cy="369332"/>
            </a:xfrm>
            <a:prstGeom prst="rect">
              <a:avLst/>
            </a:prstGeom>
          </p:spPr>
          <p:txBody>
            <a:bodyPr wrap="none">
              <a:spAutoFit/>
            </a:bodyPr>
            <a:lstStyle/>
            <a:p>
              <a:r>
                <a:rPr lang="en-US" b="1" dirty="0" err="1">
                  <a:solidFill>
                    <a:srgbClr val="385995"/>
                  </a:solidFill>
                </a:rPr>
                <a:t>millones</a:t>
              </a:r>
              <a:endParaRPr lang="en-US" dirty="0"/>
            </a:p>
          </p:txBody>
        </p:sp>
      </p:grpSp>
      <p:sp>
        <p:nvSpPr>
          <p:cNvPr id="7" name="TextBox 6">
            <a:extLst>
              <a:ext uri="{FF2B5EF4-FFF2-40B4-BE49-F238E27FC236}">
                <a16:creationId xmlns:a16="http://schemas.microsoft.com/office/drawing/2014/main" id="{D213C6A1-4E2E-134B-A999-BD82A29E8103}"/>
              </a:ext>
            </a:extLst>
          </p:cNvPr>
          <p:cNvSpPr txBox="1"/>
          <p:nvPr/>
        </p:nvSpPr>
        <p:spPr>
          <a:xfrm>
            <a:off x="3775873" y="4003451"/>
            <a:ext cx="7790049" cy="738664"/>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En el </a:t>
            </a:r>
            <a:r>
              <a:rPr lang="en-US" sz="1400" dirty="0">
                <a:latin typeface="Verdana" panose="020B0604030504040204" pitchFamily="34" charset="0"/>
                <a:ea typeface="Verdana" panose="020B0604030504040204" pitchFamily="34" charset="0"/>
                <a:cs typeface="Verdana" panose="020B0604030504040204" pitchFamily="34" charset="0"/>
              </a:rPr>
              <a:t>2017, </a:t>
            </a:r>
            <a:r>
              <a:rPr lang="es-ES" sz="1400" dirty="0">
                <a:latin typeface="Verdana" panose="020B0604030504040204" pitchFamily="34" charset="0"/>
                <a:ea typeface="Verdana" panose="020B0604030504040204" pitchFamily="34" charset="0"/>
                <a:cs typeface="Verdana" panose="020B0604030504040204" pitchFamily="34" charset="0"/>
              </a:rPr>
              <a:t>el turismo de bienestar generó ganancias aproximadas por </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400" dirty="0">
                <a:latin typeface="Verdana" panose="020B0604030504040204" pitchFamily="34" charset="0"/>
                <a:ea typeface="Verdana" panose="020B0604030504040204" pitchFamily="34" charset="0"/>
                <a:cs typeface="Verdana" panose="020B0604030504040204" pitchFamily="34" charset="0"/>
              </a:rPr>
              <a:t>830 millones de dólares alrededor del mundo, lo cual representó en ese</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400" dirty="0">
                <a:latin typeface="Verdana" panose="020B0604030504040204" pitchFamily="34" charset="0"/>
                <a:ea typeface="Verdana" panose="020B0604030504040204" pitchFamily="34" charset="0"/>
                <a:cs typeface="Verdana" panose="020B0604030504040204" pitchFamily="34" charset="0"/>
              </a:rPr>
              <a:t>año el 17 % del turismo.</a:t>
            </a:r>
            <a:endParaRPr lang="en-US" sz="1400" dirty="0"/>
          </a:p>
        </p:txBody>
      </p:sp>
      <p:sp>
        <p:nvSpPr>
          <p:cNvPr id="16" name="TextBox 15">
            <a:extLst>
              <a:ext uri="{FF2B5EF4-FFF2-40B4-BE49-F238E27FC236}">
                <a16:creationId xmlns:a16="http://schemas.microsoft.com/office/drawing/2014/main" id="{33840AB8-3D73-914D-9103-8099EF1F71A0}"/>
              </a:ext>
            </a:extLst>
          </p:cNvPr>
          <p:cNvSpPr txBox="1"/>
          <p:nvPr/>
        </p:nvSpPr>
        <p:spPr>
          <a:xfrm>
            <a:off x="674739" y="5355857"/>
            <a:ext cx="5421261" cy="738664"/>
          </a:xfrm>
          <a:prstGeom prst="rect">
            <a:avLst/>
          </a:prstGeom>
          <a:noFill/>
        </p:spPr>
        <p:txBody>
          <a:bodyPr wrap="square" rtlCol="0">
            <a:spAutoFit/>
          </a:bodyPr>
          <a:lstStyle/>
          <a:p>
            <a:pPr fontAlgn="base"/>
            <a:r>
              <a:rPr lang="es-ES" sz="1400" i="1" dirty="0">
                <a:latin typeface="Verdana" panose="020B0604030504040204" pitchFamily="34" charset="0"/>
                <a:ea typeface="Verdana" panose="020B0604030504040204" pitchFamily="34" charset="0"/>
                <a:cs typeface="Verdana" panose="020B0604030504040204" pitchFamily="34" charset="0"/>
              </a:rPr>
              <a:t>América Latina - Caribe </a:t>
            </a:r>
            <a:r>
              <a:rPr lang="es-ES" sz="1400" dirty="0">
                <a:latin typeface="Verdana" panose="020B0604030504040204" pitchFamily="34" charset="0"/>
                <a:ea typeface="Verdana" panose="020B0604030504040204" pitchFamily="34" charset="0"/>
                <a:cs typeface="Verdana" panose="020B0604030504040204" pitchFamily="34" charset="0"/>
              </a:rPr>
              <a:t>ocupa uno de los lugares visualizados como privilegiados para este tipo de turismo a nivel mundial.</a:t>
            </a:r>
            <a:endParaRPr lang="en-US" sz="1400" dirty="0"/>
          </a:p>
        </p:txBody>
      </p:sp>
      <p:pic>
        <p:nvPicPr>
          <p:cNvPr id="20" name="Imagen 19"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722484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87520" y="3130826"/>
            <a:ext cx="7259632" cy="514638"/>
          </a:xfrm>
        </p:spPr>
        <p:txBody>
          <a:bodyPr>
            <a:noAutofit/>
          </a:bodyPr>
          <a:lstStyle/>
          <a:p>
            <a:pPr marL="0" indent="0" fontAlgn="base">
              <a:buNone/>
            </a:pPr>
            <a:r>
              <a:rPr lang="en-US" sz="1400" dirty="0">
                <a:latin typeface="Verdana" panose="020B0604030504040204" pitchFamily="34" charset="0"/>
                <a:ea typeface="Verdana" panose="020B0604030504040204" pitchFamily="34" charset="0"/>
                <a:cs typeface="Verdana" panose="020B0604030504040204" pitchFamily="34" charset="0"/>
              </a:rPr>
              <a:t>La </a:t>
            </a:r>
            <a:r>
              <a:rPr lang="es-ES" sz="1400" dirty="0">
                <a:latin typeface="Verdana" panose="020B0604030504040204" pitchFamily="34" charset="0"/>
                <a:ea typeface="Verdana" panose="020B0604030504040204" pitchFamily="34" charset="0"/>
                <a:cs typeface="Verdana" panose="020B0604030504040204" pitchFamily="34" charset="0"/>
              </a:rPr>
              <a:t>economía</a:t>
            </a:r>
            <a:r>
              <a:rPr lang="en-US" sz="1400" dirty="0">
                <a:latin typeface="Verdana" panose="020B0604030504040204" pitchFamily="34" charset="0"/>
                <a:ea typeface="Verdana" panose="020B0604030504040204" pitchFamily="34" charset="0"/>
                <a:cs typeface="Verdana" panose="020B0604030504040204" pitchFamily="34" charset="0"/>
              </a:rPr>
              <a:t> que </a:t>
            </a:r>
            <a:r>
              <a:rPr lang="es-ES" sz="1400" dirty="0">
                <a:latin typeface="Verdana" panose="020B0604030504040204" pitchFamily="34" charset="0"/>
                <a:ea typeface="Verdana" panose="020B0604030504040204" pitchFamily="34" charset="0"/>
                <a:cs typeface="Verdana" panose="020B0604030504040204" pitchFamily="34" charset="0"/>
              </a:rPr>
              <a:t>gira</a:t>
            </a:r>
            <a:r>
              <a:rPr lang="en-US" sz="1400" dirty="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en</a:t>
            </a:r>
            <a:r>
              <a:rPr lang="en-US" sz="1400" dirty="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entorno a los negocios </a:t>
            </a:r>
            <a:r>
              <a:rPr lang="en-US" sz="1400" dirty="0">
                <a:latin typeface="Verdana" panose="020B0604030504040204" pitchFamily="34" charset="0"/>
                <a:ea typeface="Verdana" panose="020B0604030504040204" pitchFamily="34" charset="0"/>
                <a:cs typeface="Verdana" panose="020B0604030504040204" pitchFamily="34" charset="0"/>
              </a:rPr>
              <a:t>del </a:t>
            </a:r>
            <a:r>
              <a:rPr lang="en-US" sz="1400" i="1" dirty="0">
                <a:latin typeface="Verdana" panose="020B0604030504040204" pitchFamily="34" charset="0"/>
                <a:ea typeface="Verdana" panose="020B0604030504040204" pitchFamily="34" charset="0"/>
                <a:cs typeface="Verdana" panose="020B0604030504040204" pitchFamily="34" charset="0"/>
              </a:rPr>
              <a:t>SPA</a:t>
            </a:r>
            <a:r>
              <a:rPr lang="en-US" sz="1400" dirty="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es aproximadamente </a:t>
            </a:r>
            <a:r>
              <a:rPr lang="en-US" sz="1400" dirty="0">
                <a:latin typeface="Verdana" panose="020B0604030504040204" pitchFamily="34" charset="0"/>
                <a:ea typeface="Verdana" panose="020B0604030504040204" pitchFamily="34" charset="0"/>
                <a:cs typeface="Verdana" panose="020B0604030504040204" pitchFamily="34" charset="0"/>
              </a:rPr>
              <a:t>118,8 </a:t>
            </a:r>
            <a:r>
              <a:rPr lang="es-ES" sz="1400" dirty="0">
                <a:latin typeface="Verdana" panose="020B0604030504040204" pitchFamily="34" charset="0"/>
                <a:ea typeface="Verdana" panose="020B0604030504040204" pitchFamily="34" charset="0"/>
                <a:cs typeface="Verdana" panose="020B0604030504040204" pitchFamily="34" charset="0"/>
              </a:rPr>
              <a:t>billones de dólares alrededor del mundo.</a:t>
            </a:r>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10" name="Título 1">
            <a:extLst>
              <a:ext uri="{FF2B5EF4-FFF2-40B4-BE49-F238E27FC236}">
                <a16:creationId xmlns:a16="http://schemas.microsoft.com/office/drawing/2014/main" id="{A58CF330-5BA9-644C-A592-C969308E763B}"/>
              </a:ext>
            </a:extLst>
          </p:cNvPr>
          <p:cNvSpPr>
            <a:spLocks noGrp="1"/>
          </p:cNvSpPr>
          <p:nvPr>
            <p:ph type="title"/>
          </p:nvPr>
        </p:nvSpPr>
        <p:spPr>
          <a:xfrm>
            <a:off x="490494" y="365125"/>
            <a:ext cx="10973790" cy="1325563"/>
          </a:xfrm>
          <a:noFill/>
        </p:spPr>
        <p:txBody>
          <a:bodyP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Estudio de mercado: Contexto Nacional e Internacional</a:t>
            </a:r>
            <a:endParaRPr lang="es-EC" sz="36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C6A50F90-23C9-6441-9160-6D8EBADE4FC5}"/>
              </a:ext>
            </a:extLst>
          </p:cNvPr>
          <p:cNvSpPr txBox="1"/>
          <p:nvPr/>
        </p:nvSpPr>
        <p:spPr>
          <a:xfrm>
            <a:off x="490494" y="2111485"/>
            <a:ext cx="3903376" cy="461665"/>
          </a:xfrm>
          <a:prstGeom prst="rect">
            <a:avLst/>
          </a:prstGeom>
          <a:noFill/>
        </p:spPr>
        <p:txBody>
          <a:bodyPr wrap="square" rtlCol="0">
            <a:spAutoFit/>
          </a:bodyPr>
          <a:lstStyle/>
          <a:p>
            <a:r>
              <a:rPr lang="en-US" sz="2400" b="1" dirty="0" err="1">
                <a:solidFill>
                  <a:srgbClr val="F3993E"/>
                </a:solidFill>
                <a:latin typeface="Verdana" panose="020B0604030504040204" pitchFamily="34" charset="0"/>
                <a:ea typeface="Verdana" panose="020B0604030504040204" pitchFamily="34" charset="0"/>
                <a:cs typeface="Verdana" panose="020B0604030504040204" pitchFamily="34" charset="0"/>
              </a:rPr>
              <a:t>Industria</a:t>
            </a:r>
            <a:r>
              <a:rPr lang="en-U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 del </a:t>
            </a:r>
            <a:r>
              <a:rPr lang="en-US" sz="2400" b="1" i="1" dirty="0">
                <a:solidFill>
                  <a:srgbClr val="F3993E"/>
                </a:solidFill>
                <a:latin typeface="Verdana" panose="020B0604030504040204" pitchFamily="34" charset="0"/>
                <a:ea typeface="Verdana" panose="020B0604030504040204" pitchFamily="34" charset="0"/>
                <a:cs typeface="Verdana" panose="020B0604030504040204" pitchFamily="34" charset="0"/>
              </a:rPr>
              <a:t>Spa</a:t>
            </a:r>
            <a:endParaRPr lang="en-US" sz="2400" b="1" i="1" dirty="0">
              <a:solidFill>
                <a:srgbClr val="F3993E"/>
              </a:solidFill>
            </a:endParaRPr>
          </a:p>
        </p:txBody>
      </p:sp>
      <p:cxnSp>
        <p:nvCxnSpPr>
          <p:cNvPr id="12" name="Straight Connector 11">
            <a:extLst>
              <a:ext uri="{FF2B5EF4-FFF2-40B4-BE49-F238E27FC236}">
                <a16:creationId xmlns:a16="http://schemas.microsoft.com/office/drawing/2014/main" id="{F4E973DF-F5BD-7F41-BA3F-5FF2348D002F}"/>
              </a:ext>
            </a:extLst>
          </p:cNvPr>
          <p:cNvCxnSpPr>
            <a:cxnSpLocks/>
          </p:cNvCxnSpPr>
          <p:nvPr/>
        </p:nvCxnSpPr>
        <p:spPr>
          <a:xfrm>
            <a:off x="0" y="2639313"/>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D66801E-161D-274E-9357-1F684FA1399D}"/>
              </a:ext>
            </a:extLst>
          </p:cNvPr>
          <p:cNvGrpSpPr/>
          <p:nvPr/>
        </p:nvGrpSpPr>
        <p:grpSpPr>
          <a:xfrm>
            <a:off x="8028048" y="2834658"/>
            <a:ext cx="1610616" cy="854820"/>
            <a:chOff x="8293405" y="3855155"/>
            <a:chExt cx="1610616" cy="854820"/>
          </a:xfrm>
        </p:grpSpPr>
        <p:sp>
          <p:nvSpPr>
            <p:cNvPr id="17" name="TextBox 16">
              <a:extLst>
                <a:ext uri="{FF2B5EF4-FFF2-40B4-BE49-F238E27FC236}">
                  <a16:creationId xmlns:a16="http://schemas.microsoft.com/office/drawing/2014/main" id="{CA35147E-3830-2D41-B67F-5636146BEC8F}"/>
                </a:ext>
              </a:extLst>
            </p:cNvPr>
            <p:cNvSpPr txBox="1"/>
            <p:nvPr/>
          </p:nvSpPr>
          <p:spPr>
            <a:xfrm>
              <a:off x="8293405" y="3855155"/>
              <a:ext cx="1610616" cy="646331"/>
            </a:xfrm>
            <a:prstGeom prst="rect">
              <a:avLst/>
            </a:prstGeom>
            <a:noFill/>
          </p:spPr>
          <p:txBody>
            <a:bodyPr wrap="square" rtlCol="0">
              <a:spAutoFit/>
            </a:bodyPr>
            <a:lstStyle/>
            <a:p>
              <a:pPr algn="ctr"/>
              <a:r>
                <a:rPr lang="en-US" sz="3600" b="1" dirty="0">
                  <a:solidFill>
                    <a:srgbClr val="385995"/>
                  </a:solidFill>
                </a:rPr>
                <a:t>$118,8</a:t>
              </a:r>
            </a:p>
          </p:txBody>
        </p:sp>
        <p:sp>
          <p:nvSpPr>
            <p:cNvPr id="18" name="Rectangle 17">
              <a:extLst>
                <a:ext uri="{FF2B5EF4-FFF2-40B4-BE49-F238E27FC236}">
                  <a16:creationId xmlns:a16="http://schemas.microsoft.com/office/drawing/2014/main" id="{5BDD21A0-585C-0B4F-999B-B02437F4DBE8}"/>
                </a:ext>
              </a:extLst>
            </p:cNvPr>
            <p:cNvSpPr/>
            <p:nvPr/>
          </p:nvSpPr>
          <p:spPr>
            <a:xfrm>
              <a:off x="8615590" y="4340643"/>
              <a:ext cx="1201350" cy="369332"/>
            </a:xfrm>
            <a:prstGeom prst="rect">
              <a:avLst/>
            </a:prstGeom>
          </p:spPr>
          <p:txBody>
            <a:bodyPr wrap="none">
              <a:spAutoFit/>
            </a:bodyPr>
            <a:lstStyle/>
            <a:p>
              <a:r>
                <a:rPr lang="en-US" b="1" dirty="0" err="1">
                  <a:solidFill>
                    <a:srgbClr val="385995"/>
                  </a:solidFill>
                </a:rPr>
                <a:t>billones</a:t>
              </a:r>
              <a:endParaRPr lang="en-US" dirty="0"/>
            </a:p>
          </p:txBody>
        </p:sp>
      </p:grpSp>
      <p:grpSp>
        <p:nvGrpSpPr>
          <p:cNvPr id="6" name="Group 5">
            <a:extLst>
              <a:ext uri="{FF2B5EF4-FFF2-40B4-BE49-F238E27FC236}">
                <a16:creationId xmlns:a16="http://schemas.microsoft.com/office/drawing/2014/main" id="{F4C94678-37EE-AB43-B9A3-35D92DCD8122}"/>
              </a:ext>
            </a:extLst>
          </p:cNvPr>
          <p:cNvGrpSpPr/>
          <p:nvPr/>
        </p:nvGrpSpPr>
        <p:grpSpPr>
          <a:xfrm>
            <a:off x="7024789" y="5024422"/>
            <a:ext cx="1644724" cy="1235289"/>
            <a:chOff x="9819560" y="3973882"/>
            <a:chExt cx="1644724" cy="1235289"/>
          </a:xfrm>
        </p:grpSpPr>
        <p:sp>
          <p:nvSpPr>
            <p:cNvPr id="20" name="TextBox 19">
              <a:extLst>
                <a:ext uri="{FF2B5EF4-FFF2-40B4-BE49-F238E27FC236}">
                  <a16:creationId xmlns:a16="http://schemas.microsoft.com/office/drawing/2014/main" id="{532F80C9-04BD-D94C-9161-379FAFBEB29D}"/>
                </a:ext>
              </a:extLst>
            </p:cNvPr>
            <p:cNvSpPr txBox="1"/>
            <p:nvPr/>
          </p:nvSpPr>
          <p:spPr>
            <a:xfrm>
              <a:off x="9853667" y="4685951"/>
              <a:ext cx="1610617" cy="523220"/>
            </a:xfrm>
            <a:prstGeom prst="rect">
              <a:avLst/>
            </a:prstGeom>
            <a:noFill/>
          </p:spPr>
          <p:txBody>
            <a:bodyPr wrap="square" rtlCol="0">
              <a:spAutoFit/>
            </a:bodyPr>
            <a:lstStyle/>
            <a:p>
              <a:pPr algn="ctr"/>
              <a:r>
                <a:rPr lang="en-US" sz="2800" b="1" dirty="0" err="1">
                  <a:solidFill>
                    <a:srgbClr val="385995"/>
                  </a:solidFill>
                </a:rPr>
                <a:t>empleos</a:t>
              </a:r>
              <a:endParaRPr lang="en-US" sz="2800" b="1" dirty="0">
                <a:solidFill>
                  <a:srgbClr val="385995"/>
                </a:solidFill>
              </a:endParaRPr>
            </a:p>
          </p:txBody>
        </p:sp>
        <p:grpSp>
          <p:nvGrpSpPr>
            <p:cNvPr id="21" name="Group 20">
              <a:extLst>
                <a:ext uri="{FF2B5EF4-FFF2-40B4-BE49-F238E27FC236}">
                  <a16:creationId xmlns:a16="http://schemas.microsoft.com/office/drawing/2014/main" id="{0E0F6DEA-E61C-9041-8DAD-A4BDBD21972A}"/>
                </a:ext>
              </a:extLst>
            </p:cNvPr>
            <p:cNvGrpSpPr/>
            <p:nvPr/>
          </p:nvGrpSpPr>
          <p:grpSpPr>
            <a:xfrm>
              <a:off x="9819560" y="3973882"/>
              <a:ext cx="1610616" cy="854820"/>
              <a:chOff x="8293405" y="3855155"/>
              <a:chExt cx="1610616" cy="854820"/>
            </a:xfrm>
          </p:grpSpPr>
          <p:sp>
            <p:nvSpPr>
              <p:cNvPr id="22" name="TextBox 21">
                <a:extLst>
                  <a:ext uri="{FF2B5EF4-FFF2-40B4-BE49-F238E27FC236}">
                    <a16:creationId xmlns:a16="http://schemas.microsoft.com/office/drawing/2014/main" id="{0A9F379E-9526-3149-8C01-03BD45EC2193}"/>
                  </a:ext>
                </a:extLst>
              </p:cNvPr>
              <p:cNvSpPr txBox="1"/>
              <p:nvPr/>
            </p:nvSpPr>
            <p:spPr>
              <a:xfrm>
                <a:off x="8293405" y="3855155"/>
                <a:ext cx="1610616" cy="646331"/>
              </a:xfrm>
              <a:prstGeom prst="rect">
                <a:avLst/>
              </a:prstGeom>
              <a:noFill/>
            </p:spPr>
            <p:txBody>
              <a:bodyPr wrap="square" rtlCol="0">
                <a:spAutoFit/>
              </a:bodyPr>
              <a:lstStyle/>
              <a:p>
                <a:pPr algn="ctr"/>
                <a:r>
                  <a:rPr lang="en-US" sz="3600" b="1" dirty="0">
                    <a:solidFill>
                      <a:srgbClr val="385995"/>
                    </a:solidFill>
                  </a:rPr>
                  <a:t>2,6</a:t>
                </a:r>
              </a:p>
            </p:txBody>
          </p:sp>
          <p:sp>
            <p:nvSpPr>
              <p:cNvPr id="23" name="Rectangle 22">
                <a:extLst>
                  <a:ext uri="{FF2B5EF4-FFF2-40B4-BE49-F238E27FC236}">
                    <a16:creationId xmlns:a16="http://schemas.microsoft.com/office/drawing/2014/main" id="{04E3CB34-B5C4-174A-9D6A-CB79ECE25C51}"/>
                  </a:ext>
                </a:extLst>
              </p:cNvPr>
              <p:cNvSpPr/>
              <p:nvPr/>
            </p:nvSpPr>
            <p:spPr>
              <a:xfrm>
                <a:off x="8615590" y="4340643"/>
                <a:ext cx="994183" cy="369332"/>
              </a:xfrm>
              <a:prstGeom prst="rect">
                <a:avLst/>
              </a:prstGeom>
            </p:spPr>
            <p:txBody>
              <a:bodyPr wrap="none">
                <a:spAutoFit/>
              </a:bodyPr>
              <a:lstStyle/>
              <a:p>
                <a:r>
                  <a:rPr lang="en-US" b="1" dirty="0" err="1">
                    <a:solidFill>
                      <a:srgbClr val="385995"/>
                    </a:solidFill>
                  </a:rPr>
                  <a:t>millones</a:t>
                </a:r>
                <a:endParaRPr lang="en-US" dirty="0"/>
              </a:p>
            </p:txBody>
          </p:sp>
        </p:grpSp>
      </p:grpSp>
      <p:grpSp>
        <p:nvGrpSpPr>
          <p:cNvPr id="5" name="Group 4">
            <a:extLst>
              <a:ext uri="{FF2B5EF4-FFF2-40B4-BE49-F238E27FC236}">
                <a16:creationId xmlns:a16="http://schemas.microsoft.com/office/drawing/2014/main" id="{A9D15469-EAE6-DB40-BF8F-478E1F8B6A50}"/>
              </a:ext>
            </a:extLst>
          </p:cNvPr>
          <p:cNvGrpSpPr/>
          <p:nvPr/>
        </p:nvGrpSpPr>
        <p:grpSpPr>
          <a:xfrm>
            <a:off x="3008471" y="3711058"/>
            <a:ext cx="1937602" cy="1843967"/>
            <a:chOff x="642695" y="3781507"/>
            <a:chExt cx="1910641" cy="1818309"/>
          </a:xfrm>
        </p:grpSpPr>
        <p:pic>
          <p:nvPicPr>
            <p:cNvPr id="24" name="Picture 23">
              <a:extLst>
                <a:ext uri="{FF2B5EF4-FFF2-40B4-BE49-F238E27FC236}">
                  <a16:creationId xmlns:a16="http://schemas.microsoft.com/office/drawing/2014/main" id="{C8654BDD-E470-3346-B8C0-1520F7894D6A}"/>
                </a:ext>
              </a:extLst>
            </p:cNvPr>
            <p:cNvPicPr>
              <a:picLocks noChangeAspect="1"/>
            </p:cNvPicPr>
            <p:nvPr/>
          </p:nvPicPr>
          <p:blipFill>
            <a:blip r:embed="rId3"/>
            <a:stretch>
              <a:fillRect/>
            </a:stretch>
          </p:blipFill>
          <p:spPr>
            <a:xfrm>
              <a:off x="901165" y="3781507"/>
              <a:ext cx="1233347" cy="1233347"/>
            </a:xfrm>
            <a:prstGeom prst="rect">
              <a:avLst/>
            </a:prstGeom>
          </p:spPr>
        </p:pic>
        <p:sp>
          <p:nvSpPr>
            <p:cNvPr id="25" name="TextBox 24">
              <a:extLst>
                <a:ext uri="{FF2B5EF4-FFF2-40B4-BE49-F238E27FC236}">
                  <a16:creationId xmlns:a16="http://schemas.microsoft.com/office/drawing/2014/main" id="{07154561-0536-FD41-B2DB-B9117E1D14CD}"/>
                </a:ext>
              </a:extLst>
            </p:cNvPr>
            <p:cNvSpPr txBox="1"/>
            <p:nvPr/>
          </p:nvSpPr>
          <p:spPr>
            <a:xfrm>
              <a:off x="642695" y="5076596"/>
              <a:ext cx="1910641" cy="523220"/>
            </a:xfrm>
            <a:prstGeom prst="rect">
              <a:avLst/>
            </a:prstGeom>
            <a:noFill/>
          </p:spPr>
          <p:txBody>
            <a:bodyPr wrap="square" rtlCol="0">
              <a:spAutoFit/>
            </a:bodyPr>
            <a:lstStyle/>
            <a:p>
              <a:pPr algn="ctr"/>
              <a:r>
                <a:rPr lang="en-US" sz="2800" b="1" dirty="0">
                  <a:solidFill>
                    <a:srgbClr val="385995"/>
                  </a:solidFill>
                </a:rPr>
                <a:t>149 mil </a:t>
              </a:r>
              <a:r>
                <a:rPr lang="en-US" sz="2800" b="1" i="1" dirty="0">
                  <a:solidFill>
                    <a:srgbClr val="385995"/>
                  </a:solidFill>
                </a:rPr>
                <a:t>SPA</a:t>
              </a:r>
            </a:p>
          </p:txBody>
        </p:sp>
      </p:grpSp>
      <p:sp>
        <p:nvSpPr>
          <p:cNvPr id="26" name="TextBox 25">
            <a:extLst>
              <a:ext uri="{FF2B5EF4-FFF2-40B4-BE49-F238E27FC236}">
                <a16:creationId xmlns:a16="http://schemas.microsoft.com/office/drawing/2014/main" id="{B7D7FBF4-4394-0A4B-AEFC-F6709A9E9B7A}"/>
              </a:ext>
            </a:extLst>
          </p:cNvPr>
          <p:cNvSpPr txBox="1"/>
          <p:nvPr/>
        </p:nvSpPr>
        <p:spPr>
          <a:xfrm>
            <a:off x="5278373" y="6215320"/>
            <a:ext cx="6287550" cy="646331"/>
          </a:xfrm>
          <a:prstGeom prst="rect">
            <a:avLst/>
          </a:prstGeom>
          <a:noFill/>
        </p:spPr>
        <p:txBody>
          <a:bodyPr wrap="square" rtlCol="0">
            <a:spAutoFit/>
          </a:bodyPr>
          <a:lstStyle/>
          <a:p>
            <a:pPr algn="r" fontAlgn="base"/>
            <a:r>
              <a:rPr lang="en-US" sz="900" dirty="0">
                <a:latin typeface="Verdana" panose="020B0604030504040204" pitchFamily="34" charset="0"/>
                <a:ea typeface="Verdana" panose="020B0604030504040204" pitchFamily="34" charset="0"/>
                <a:cs typeface="Verdana" panose="020B0604030504040204" pitchFamily="34" charset="0"/>
              </a:rPr>
              <a:t>Fuente:</a:t>
            </a:r>
          </a:p>
          <a:p>
            <a:pPr algn="r" fontAlgn="base"/>
            <a:r>
              <a:rPr lang="en-US" sz="900" dirty="0">
                <a:latin typeface="Verdana" panose="020B0604030504040204" pitchFamily="34" charset="0"/>
                <a:ea typeface="Verdana" panose="020B0604030504040204" pitchFamily="34" charset="0"/>
                <a:cs typeface="Verdana" panose="020B0604030504040204" pitchFamily="34" charset="0"/>
              </a:rPr>
              <a:t>INEC: </a:t>
            </a:r>
            <a:r>
              <a:rPr lang="es-EC" sz="900" dirty="0">
                <a:latin typeface="Verdana" panose="020B0604030504040204" pitchFamily="34" charset="0"/>
                <a:ea typeface="Verdana" panose="020B0604030504040204" pitchFamily="34" charset="0"/>
                <a:cs typeface="Verdana" panose="020B0604030504040204" pitchFamily="34" charset="0"/>
                <a:hlinkClick r:id="rId4"/>
              </a:rPr>
              <a:t>https://www.inec.cr/</a:t>
            </a:r>
            <a:r>
              <a:rPr lang="es-EC" sz="900" dirty="0">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p>
            <a:pPr algn="r" fontAlgn="base"/>
            <a:r>
              <a:rPr lang="en-US" sz="900" i="1" dirty="0">
                <a:latin typeface="Verdana" panose="020B0604030504040204" pitchFamily="34" charset="0"/>
                <a:ea typeface="Verdana" panose="020B0604030504040204" pitchFamily="34" charset="0"/>
                <a:cs typeface="Verdana" panose="020B0604030504040204" pitchFamily="34" charset="0"/>
              </a:rPr>
              <a:t>Global Wellness Institute</a:t>
            </a:r>
            <a:r>
              <a:rPr lang="en-US" sz="900" dirty="0">
                <a:latin typeface="Verdana" panose="020B0604030504040204" pitchFamily="34" charset="0"/>
                <a:ea typeface="Verdana" panose="020B0604030504040204" pitchFamily="34" charset="0"/>
                <a:cs typeface="Verdana" panose="020B0604030504040204" pitchFamily="34" charset="0"/>
              </a:rPr>
              <a:t>: </a:t>
            </a:r>
            <a:r>
              <a:rPr lang="es-EC" sz="900" dirty="0">
                <a:latin typeface="Verdana" panose="020B0604030504040204" pitchFamily="34" charset="0"/>
                <a:ea typeface="Verdana" panose="020B0604030504040204" pitchFamily="34" charset="0"/>
                <a:cs typeface="Verdana" panose="020B0604030504040204" pitchFamily="34" charset="0"/>
                <a:hlinkClick r:id="rId5"/>
              </a:rPr>
              <a:t>https://globalwellnessinstitute.org/</a:t>
            </a:r>
            <a:endParaRPr lang="en-US" sz="900" dirty="0">
              <a:latin typeface="Verdana" panose="020B0604030504040204" pitchFamily="34" charset="0"/>
              <a:ea typeface="Verdana" panose="020B0604030504040204" pitchFamily="34" charset="0"/>
              <a:cs typeface="Verdana" panose="020B0604030504040204" pitchFamily="34" charset="0"/>
            </a:endParaRPr>
          </a:p>
          <a:p>
            <a:pPr algn="r"/>
            <a:endParaRPr lang="en-US" sz="900" b="1" dirty="0"/>
          </a:p>
        </p:txBody>
      </p:sp>
      <p:sp>
        <p:nvSpPr>
          <p:cNvPr id="2" name="TextBox 1">
            <a:extLst>
              <a:ext uri="{FF2B5EF4-FFF2-40B4-BE49-F238E27FC236}">
                <a16:creationId xmlns:a16="http://schemas.microsoft.com/office/drawing/2014/main" id="{7E6051C9-EC73-8642-9B62-989982DE77D8}"/>
              </a:ext>
            </a:extLst>
          </p:cNvPr>
          <p:cNvSpPr txBox="1"/>
          <p:nvPr/>
        </p:nvSpPr>
        <p:spPr>
          <a:xfrm>
            <a:off x="4798150" y="4174966"/>
            <a:ext cx="6098003" cy="523220"/>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Se calcula que existen aproximadamente 149 mil </a:t>
            </a:r>
            <a:r>
              <a:rPr lang="es-ES" sz="1400" i="1" dirty="0">
                <a:latin typeface="Verdana" panose="020B0604030504040204" pitchFamily="34" charset="0"/>
                <a:ea typeface="Verdana" panose="020B0604030504040204" pitchFamily="34" charset="0"/>
                <a:cs typeface="Verdana" panose="020B0604030504040204" pitchFamily="34" charset="0"/>
              </a:rPr>
              <a:t>SPA</a:t>
            </a:r>
            <a:r>
              <a:rPr lang="es-ES" sz="1400" dirty="0">
                <a:latin typeface="Verdana" panose="020B0604030504040204" pitchFamily="34" charset="0"/>
                <a:ea typeface="Verdana" panose="020B0604030504040204" pitchFamily="34" charset="0"/>
                <a:cs typeface="Verdana" panose="020B0604030504040204" pitchFamily="34" charset="0"/>
              </a:rPr>
              <a:t> alrededor del mundo, generando cerca de 2,6 millones de trabajos.</a:t>
            </a:r>
            <a:endParaRPr lang="en-US" sz="1400" dirty="0"/>
          </a:p>
        </p:txBody>
      </p:sp>
      <p:sp>
        <p:nvSpPr>
          <p:cNvPr id="4" name="TextBox 3">
            <a:extLst>
              <a:ext uri="{FF2B5EF4-FFF2-40B4-BE49-F238E27FC236}">
                <a16:creationId xmlns:a16="http://schemas.microsoft.com/office/drawing/2014/main" id="{0426E0DA-CF74-9248-B821-F989BE34C99E}"/>
              </a:ext>
            </a:extLst>
          </p:cNvPr>
          <p:cNvSpPr txBox="1"/>
          <p:nvPr/>
        </p:nvSpPr>
        <p:spPr>
          <a:xfrm>
            <a:off x="587520" y="5627991"/>
            <a:ext cx="6546995" cy="523220"/>
          </a:xfrm>
          <a:prstGeom prst="rect">
            <a:avLst/>
          </a:prstGeom>
          <a:noFill/>
        </p:spPr>
        <p:txBody>
          <a:bodyPr wrap="square" rtlCol="0">
            <a:sp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Con una tendencia de crecimiento que se ha mantenido desde 2013. </a:t>
            </a:r>
          </a:p>
          <a:p>
            <a:endParaRPr lang="en-US" sz="1400" dirty="0"/>
          </a:p>
        </p:txBody>
      </p:sp>
      <p:pic>
        <p:nvPicPr>
          <p:cNvPr id="27" name="Imagen 2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92809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82532" y="3594686"/>
            <a:ext cx="5513467" cy="1477399"/>
          </a:xfrm>
        </p:spPr>
        <p:txBody>
          <a:bodyPr>
            <a:noAutofit/>
          </a:bodyPr>
          <a:lstStyle/>
          <a:p>
            <a:pPr marL="0" indent="0" fontAlgn="base">
              <a:buNone/>
            </a:pPr>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r>
              <a:rPr lang="es-ES" sz="1400" b="1" dirty="0">
                <a:latin typeface="Verdana" panose="020B0604030504040204" pitchFamily="34" charset="0"/>
                <a:ea typeface="Verdana" panose="020B0604030504040204" pitchFamily="34" charset="0"/>
                <a:cs typeface="Verdana" panose="020B0604030504040204" pitchFamily="34" charset="0"/>
              </a:rPr>
              <a:t>Mercado creciente</a:t>
            </a:r>
            <a:r>
              <a:rPr lang="es-ES" sz="1400" dirty="0">
                <a:latin typeface="Verdana" panose="020B0604030504040204" pitchFamily="34" charset="0"/>
                <a:ea typeface="Verdana" panose="020B0604030504040204" pitchFamily="34" charset="0"/>
                <a:cs typeface="Verdana" panose="020B0604030504040204" pitchFamily="34" charset="0"/>
              </a:rPr>
              <a:t>. Pasó de 51 billones de dólares en 2015, a 56,2 en 2017.</a:t>
            </a:r>
          </a:p>
          <a:p>
            <a:pPr marL="0" indent="0" fontAlgn="base">
              <a:buNone/>
            </a:pPr>
            <a:r>
              <a:rPr lang="es-ES" sz="1400" dirty="0">
                <a:latin typeface="Verdana" panose="020B0604030504040204" pitchFamily="34" charset="0"/>
                <a:ea typeface="Verdana" panose="020B0604030504040204" pitchFamily="34" charset="0"/>
                <a:cs typeface="Verdana" panose="020B0604030504040204" pitchFamily="34" charset="0"/>
              </a:rPr>
              <a:t>Mercado ha sido muy explotado en </a:t>
            </a:r>
            <a:r>
              <a:rPr lang="en-US" sz="1400" dirty="0">
                <a:latin typeface="Verdana" panose="020B0604030504040204" pitchFamily="34" charset="0"/>
                <a:ea typeface="Verdana" panose="020B0604030504040204" pitchFamily="34" charset="0"/>
                <a:cs typeface="Verdana" panose="020B0604030504040204" pitchFamily="34" charset="0"/>
              </a:rPr>
              <a:t>Asia y Europa.</a:t>
            </a:r>
          </a:p>
        </p:txBody>
      </p:sp>
      <p:sp>
        <p:nvSpPr>
          <p:cNvPr id="10" name="Título 1">
            <a:extLst>
              <a:ext uri="{FF2B5EF4-FFF2-40B4-BE49-F238E27FC236}">
                <a16:creationId xmlns:a16="http://schemas.microsoft.com/office/drawing/2014/main" id="{CC12599E-D071-1546-88DF-61CBAE6B8A2E}"/>
              </a:ext>
            </a:extLst>
          </p:cNvPr>
          <p:cNvSpPr>
            <a:spLocks noGrp="1"/>
          </p:cNvSpPr>
          <p:nvPr>
            <p:ph type="title"/>
          </p:nvPr>
        </p:nvSpPr>
        <p:spPr>
          <a:xfrm>
            <a:off x="490494" y="365125"/>
            <a:ext cx="10973790" cy="1325563"/>
          </a:xfrm>
          <a:noFill/>
        </p:spPr>
        <p:txBody>
          <a:bodyP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Estudio de mercado: Contexto Nacional e Internacional</a:t>
            </a:r>
            <a:endParaRPr lang="es-EC" sz="36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7B0FB888-69DC-F240-907F-628019219D5C}"/>
              </a:ext>
            </a:extLst>
          </p:cNvPr>
          <p:cNvSpPr txBox="1"/>
          <p:nvPr/>
        </p:nvSpPr>
        <p:spPr>
          <a:xfrm>
            <a:off x="275881" y="2111486"/>
            <a:ext cx="5352166" cy="830997"/>
          </a:xfrm>
          <a:prstGeom prst="rect">
            <a:avLst/>
          </a:prstGeom>
          <a:noFill/>
        </p:spPr>
        <p:txBody>
          <a:bodyPr wrap="square" rtlCol="0">
            <a:spAutoFit/>
          </a:bodyPr>
          <a:lstStyle/>
          <a:p>
            <a:r>
              <a:rPr lang="en-U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Mercado de </a:t>
            </a:r>
            <a:r>
              <a:rPr lang="en-US" sz="2400" b="1" dirty="0" err="1">
                <a:solidFill>
                  <a:srgbClr val="F3993E"/>
                </a:solidFill>
                <a:latin typeface="Verdana" panose="020B0604030504040204" pitchFamily="34" charset="0"/>
                <a:ea typeface="Verdana" panose="020B0604030504040204" pitchFamily="34" charset="0"/>
                <a:cs typeface="Verdana" panose="020B0604030504040204" pitchFamily="34" charset="0"/>
              </a:rPr>
              <a:t>aguas</a:t>
            </a:r>
            <a:r>
              <a:rPr lang="en-U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F3993E"/>
                </a:solidFill>
                <a:latin typeface="Verdana" panose="020B0604030504040204" pitchFamily="34" charset="0"/>
                <a:ea typeface="Verdana" panose="020B0604030504040204" pitchFamily="34" charset="0"/>
                <a:cs typeface="Verdana" panose="020B0604030504040204" pitchFamily="34" charset="0"/>
              </a:rPr>
              <a:t>termales</a:t>
            </a:r>
            <a:endPar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a:p>
            <a:endParaRPr lang="en-US" sz="2400" b="1" dirty="0">
              <a:solidFill>
                <a:srgbClr val="F3993E"/>
              </a:solidFill>
            </a:endParaRPr>
          </a:p>
        </p:txBody>
      </p:sp>
      <p:cxnSp>
        <p:nvCxnSpPr>
          <p:cNvPr id="12" name="Straight Connector 11">
            <a:extLst>
              <a:ext uri="{FF2B5EF4-FFF2-40B4-BE49-F238E27FC236}">
                <a16:creationId xmlns:a16="http://schemas.microsoft.com/office/drawing/2014/main" id="{86F3C475-9D8D-BE42-865A-8507C5650B82}"/>
              </a:ext>
            </a:extLst>
          </p:cNvPr>
          <p:cNvCxnSpPr>
            <a:cxnSpLocks/>
          </p:cNvCxnSpPr>
          <p:nvPr/>
        </p:nvCxnSpPr>
        <p:spPr>
          <a:xfrm>
            <a:off x="0" y="2639313"/>
            <a:ext cx="5332021"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B379A0C-5BD0-3840-A2EB-66789C515BE1}"/>
              </a:ext>
            </a:extLst>
          </p:cNvPr>
          <p:cNvPicPr>
            <a:picLocks noChangeAspect="1"/>
          </p:cNvPicPr>
          <p:nvPr/>
        </p:nvPicPr>
        <p:blipFill>
          <a:blip r:embed="rId3"/>
          <a:stretch>
            <a:fillRect/>
          </a:stretch>
        </p:blipFill>
        <p:spPr>
          <a:xfrm>
            <a:off x="7242532" y="3537248"/>
            <a:ext cx="1275346" cy="711821"/>
          </a:xfrm>
          <a:prstGeom prst="rect">
            <a:avLst/>
          </a:prstGeom>
        </p:spPr>
      </p:pic>
      <p:sp>
        <p:nvSpPr>
          <p:cNvPr id="15" name="TextBox 14">
            <a:extLst>
              <a:ext uri="{FF2B5EF4-FFF2-40B4-BE49-F238E27FC236}">
                <a16:creationId xmlns:a16="http://schemas.microsoft.com/office/drawing/2014/main" id="{CAE2022D-0D89-3C4E-89A7-4410C8B3FF71}"/>
              </a:ext>
            </a:extLst>
          </p:cNvPr>
          <p:cNvSpPr txBox="1"/>
          <p:nvPr/>
        </p:nvSpPr>
        <p:spPr>
          <a:xfrm>
            <a:off x="8767675" y="3214082"/>
            <a:ext cx="1246909" cy="646331"/>
          </a:xfrm>
          <a:prstGeom prst="rect">
            <a:avLst/>
          </a:prstGeom>
          <a:noFill/>
        </p:spPr>
        <p:txBody>
          <a:bodyPr wrap="square" rtlCol="0">
            <a:spAutoFit/>
          </a:bodyPr>
          <a:lstStyle/>
          <a:p>
            <a:r>
              <a:rPr lang="en-US" sz="3600" b="1" dirty="0">
                <a:solidFill>
                  <a:srgbClr val="385995"/>
                </a:solidFill>
              </a:rPr>
              <a:t>56,2</a:t>
            </a:r>
          </a:p>
        </p:txBody>
      </p:sp>
      <p:sp>
        <p:nvSpPr>
          <p:cNvPr id="16" name="TextBox 15">
            <a:extLst>
              <a:ext uri="{FF2B5EF4-FFF2-40B4-BE49-F238E27FC236}">
                <a16:creationId xmlns:a16="http://schemas.microsoft.com/office/drawing/2014/main" id="{60DC59CB-578C-2247-AE9A-3C80F8CBA279}"/>
              </a:ext>
            </a:extLst>
          </p:cNvPr>
          <p:cNvSpPr txBox="1"/>
          <p:nvPr/>
        </p:nvSpPr>
        <p:spPr>
          <a:xfrm>
            <a:off x="6533419" y="4091567"/>
            <a:ext cx="918632" cy="646331"/>
          </a:xfrm>
          <a:prstGeom prst="rect">
            <a:avLst/>
          </a:prstGeom>
          <a:noFill/>
        </p:spPr>
        <p:txBody>
          <a:bodyPr wrap="square" rtlCol="0">
            <a:spAutoFit/>
          </a:bodyPr>
          <a:lstStyle/>
          <a:p>
            <a:r>
              <a:rPr lang="en-US" sz="3600" b="1" dirty="0">
                <a:solidFill>
                  <a:srgbClr val="385995"/>
                </a:solidFill>
              </a:rPr>
              <a:t>51</a:t>
            </a:r>
          </a:p>
        </p:txBody>
      </p:sp>
      <p:pic>
        <p:nvPicPr>
          <p:cNvPr id="17" name="Picture 16">
            <a:extLst>
              <a:ext uri="{FF2B5EF4-FFF2-40B4-BE49-F238E27FC236}">
                <a16:creationId xmlns:a16="http://schemas.microsoft.com/office/drawing/2014/main" id="{2C7A4FE8-B551-DB43-B9A8-A1331977D55B}"/>
              </a:ext>
            </a:extLst>
          </p:cNvPr>
          <p:cNvPicPr>
            <a:picLocks noChangeAspect="1"/>
          </p:cNvPicPr>
          <p:nvPr/>
        </p:nvPicPr>
        <p:blipFill>
          <a:blip r:embed="rId4"/>
          <a:stretch>
            <a:fillRect/>
          </a:stretch>
        </p:blipFill>
        <p:spPr>
          <a:xfrm>
            <a:off x="8151001" y="4408529"/>
            <a:ext cx="1233347" cy="1233347"/>
          </a:xfrm>
          <a:prstGeom prst="rect">
            <a:avLst/>
          </a:prstGeom>
        </p:spPr>
      </p:pic>
      <p:sp>
        <p:nvSpPr>
          <p:cNvPr id="18" name="TextBox 17">
            <a:extLst>
              <a:ext uri="{FF2B5EF4-FFF2-40B4-BE49-F238E27FC236}">
                <a16:creationId xmlns:a16="http://schemas.microsoft.com/office/drawing/2014/main" id="{483F0147-431B-5B4A-9ABB-3262564913B5}"/>
              </a:ext>
            </a:extLst>
          </p:cNvPr>
          <p:cNvSpPr txBox="1"/>
          <p:nvPr/>
        </p:nvSpPr>
        <p:spPr>
          <a:xfrm>
            <a:off x="5278373" y="6215320"/>
            <a:ext cx="6287550" cy="646331"/>
          </a:xfrm>
          <a:prstGeom prst="rect">
            <a:avLst/>
          </a:prstGeom>
          <a:noFill/>
        </p:spPr>
        <p:txBody>
          <a:bodyPr wrap="square" rtlCol="0">
            <a:spAutoFit/>
          </a:bodyPr>
          <a:lstStyle/>
          <a:p>
            <a:pPr algn="r" fontAlgn="base"/>
            <a:r>
              <a:rPr lang="en-US" sz="900" dirty="0">
                <a:latin typeface="Verdana" panose="020B0604030504040204" pitchFamily="34" charset="0"/>
                <a:ea typeface="Verdana" panose="020B0604030504040204" pitchFamily="34" charset="0"/>
                <a:cs typeface="Verdana" panose="020B0604030504040204" pitchFamily="34" charset="0"/>
              </a:rPr>
              <a:t>Fuente:</a:t>
            </a:r>
          </a:p>
          <a:p>
            <a:pPr algn="r" fontAlgn="base"/>
            <a:r>
              <a:rPr lang="en-US" sz="900" dirty="0">
                <a:latin typeface="Verdana" panose="020B0604030504040204" pitchFamily="34" charset="0"/>
                <a:ea typeface="Verdana" panose="020B0604030504040204" pitchFamily="34" charset="0"/>
                <a:cs typeface="Verdana" panose="020B0604030504040204" pitchFamily="34" charset="0"/>
              </a:rPr>
              <a:t>INEC: </a:t>
            </a:r>
            <a:r>
              <a:rPr lang="es-EC" sz="900" dirty="0">
                <a:latin typeface="Verdana" panose="020B0604030504040204" pitchFamily="34" charset="0"/>
                <a:ea typeface="Verdana" panose="020B0604030504040204" pitchFamily="34" charset="0"/>
                <a:cs typeface="Verdana" panose="020B0604030504040204" pitchFamily="34" charset="0"/>
                <a:hlinkClick r:id="rId5"/>
              </a:rPr>
              <a:t>https://www.inec.cr/</a:t>
            </a:r>
            <a:r>
              <a:rPr lang="es-EC" sz="900" dirty="0">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p>
            <a:pPr algn="r" fontAlgn="base"/>
            <a:r>
              <a:rPr lang="en-US" sz="900" i="1" dirty="0">
                <a:latin typeface="Verdana" panose="020B0604030504040204" pitchFamily="34" charset="0"/>
                <a:ea typeface="Verdana" panose="020B0604030504040204" pitchFamily="34" charset="0"/>
                <a:cs typeface="Verdana" panose="020B0604030504040204" pitchFamily="34" charset="0"/>
              </a:rPr>
              <a:t>Global Wellness Institute</a:t>
            </a:r>
            <a:r>
              <a:rPr lang="en-US" sz="900" dirty="0">
                <a:latin typeface="Verdana" panose="020B0604030504040204" pitchFamily="34" charset="0"/>
                <a:ea typeface="Verdana" panose="020B0604030504040204" pitchFamily="34" charset="0"/>
                <a:cs typeface="Verdana" panose="020B0604030504040204" pitchFamily="34" charset="0"/>
              </a:rPr>
              <a:t>: </a:t>
            </a:r>
            <a:r>
              <a:rPr lang="es-EC" sz="900" dirty="0">
                <a:latin typeface="Verdana" panose="020B0604030504040204" pitchFamily="34" charset="0"/>
                <a:ea typeface="Verdana" panose="020B0604030504040204" pitchFamily="34" charset="0"/>
                <a:cs typeface="Verdana" panose="020B0604030504040204" pitchFamily="34" charset="0"/>
                <a:hlinkClick r:id="rId6"/>
              </a:rPr>
              <a:t>https://globalwellnessinstitute.org/</a:t>
            </a:r>
            <a:endParaRPr lang="en-US" sz="900" dirty="0">
              <a:latin typeface="Verdana" panose="020B0604030504040204" pitchFamily="34" charset="0"/>
              <a:ea typeface="Verdana" panose="020B0604030504040204" pitchFamily="34" charset="0"/>
              <a:cs typeface="Verdana" panose="020B0604030504040204" pitchFamily="34" charset="0"/>
            </a:endParaRPr>
          </a:p>
          <a:p>
            <a:pPr algn="r"/>
            <a:endParaRPr lang="en-US" sz="900" b="1" dirty="0"/>
          </a:p>
        </p:txBody>
      </p:sp>
      <p:pic>
        <p:nvPicPr>
          <p:cNvPr id="13" name="Imagen 12"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95752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490494" y="2089536"/>
            <a:ext cx="5928967" cy="4361213"/>
          </a:xfrm>
        </p:spPr>
        <p:txBody>
          <a:bodyPr>
            <a:normAutofit/>
          </a:bodyPr>
          <a:lstStyle/>
          <a:p>
            <a:r>
              <a:rPr lang="es-EC" sz="1400" dirty="0">
                <a:latin typeface="Verdana" panose="020B0604030504040204" pitchFamily="34" charset="0"/>
                <a:ea typeface="Verdana" panose="020B0604030504040204" pitchFamily="34" charset="0"/>
                <a:cs typeface="Verdana" panose="020B0604030504040204" pitchFamily="34" charset="0"/>
              </a:rPr>
              <a:t>En el país existen aproximadamente 400 mil microempresas; de estas, un 43,2 % se dedican a actividades de servicio dentro de las cuales se encuentran los servicios de belleza. Sin embargo, la mayoría de estas no brindan servicios asociados a las temáticas de estudio de este curso.</a:t>
            </a:r>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endParaRPr lang="es-ES" sz="1400" dirty="0">
              <a:latin typeface="Verdana" panose="020B0604030504040204" pitchFamily="34" charset="0"/>
              <a:ea typeface="Verdana" panose="020B0604030504040204" pitchFamily="34" charset="0"/>
              <a:cs typeface="Verdana" panose="020B0604030504040204" pitchFamily="34" charset="0"/>
            </a:endParaRPr>
          </a:p>
          <a:p>
            <a:r>
              <a:rPr lang="es-ES" sz="1400" dirty="0">
                <a:latin typeface="Verdana" panose="020B0604030504040204" pitchFamily="34" charset="0"/>
                <a:ea typeface="Verdana" panose="020B0604030504040204" pitchFamily="34" charset="0"/>
                <a:cs typeface="Verdana" panose="020B0604030504040204" pitchFamily="34" charset="0"/>
              </a:rPr>
              <a:t>Necesidad de potencialización del recurso hídrico como elemento terapéutico.</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400" dirty="0">
                <a:latin typeface="Verdana" panose="020B0604030504040204" pitchFamily="34" charset="0"/>
                <a:ea typeface="Verdana" panose="020B0604030504040204" pitchFamily="34" charset="0"/>
                <a:cs typeface="Verdana" panose="020B0604030504040204" pitchFamily="34" charset="0"/>
              </a:rPr>
              <a:t/>
            </a:r>
            <a:br>
              <a:rPr lang="es-ES" sz="1400" dirty="0">
                <a:latin typeface="Verdana" panose="020B0604030504040204" pitchFamily="34" charset="0"/>
                <a:ea typeface="Verdana" panose="020B0604030504040204" pitchFamily="34" charset="0"/>
                <a:cs typeface="Verdana" panose="020B0604030504040204" pitchFamily="34" charset="0"/>
              </a:rPr>
            </a:br>
            <a:endParaRPr lang="es-ES" sz="1400" dirty="0">
              <a:latin typeface="Verdana" panose="020B0604030504040204" pitchFamily="34" charset="0"/>
              <a:ea typeface="Verdana" panose="020B0604030504040204" pitchFamily="34" charset="0"/>
              <a:cs typeface="Verdana" panose="020B0604030504040204" pitchFamily="34" charset="0"/>
            </a:endParaRPr>
          </a:p>
          <a:p>
            <a:r>
              <a:rPr lang="es-ES" sz="1400" dirty="0">
                <a:latin typeface="Verdana" panose="020B0604030504040204" pitchFamily="34" charset="0"/>
                <a:ea typeface="Verdana" panose="020B0604030504040204" pitchFamily="34" charset="0"/>
                <a:cs typeface="Verdana" panose="020B0604030504040204" pitchFamily="34" charset="0"/>
              </a:rPr>
              <a:t>Crecimiento en demanda de servicios de salud y bienestar, asociados a centros termales, </a:t>
            </a:r>
            <a:r>
              <a:rPr lang="es-ES" sz="1400" i="1" dirty="0">
                <a:latin typeface="Verdana" panose="020B0604030504040204" pitchFamily="34" charset="0"/>
                <a:ea typeface="Verdana" panose="020B0604030504040204" pitchFamily="34" charset="0"/>
                <a:cs typeface="Verdana" panose="020B0604030504040204" pitchFamily="34" charset="0"/>
              </a:rPr>
              <a:t>spa</a:t>
            </a:r>
            <a:r>
              <a:rPr lang="es-ES" sz="1400" dirty="0">
                <a:latin typeface="Verdana" panose="020B0604030504040204" pitchFamily="34" charset="0"/>
                <a:ea typeface="Verdana" panose="020B0604030504040204" pitchFamily="34" charset="0"/>
                <a:cs typeface="Verdana" panose="020B0604030504040204" pitchFamily="34" charset="0"/>
              </a:rPr>
              <a:t> y talasos en el mundo.</a:t>
            </a:r>
          </a:p>
        </p:txBody>
      </p:sp>
      <p:sp>
        <p:nvSpPr>
          <p:cNvPr id="10" name="Título 1">
            <a:extLst>
              <a:ext uri="{FF2B5EF4-FFF2-40B4-BE49-F238E27FC236}">
                <a16:creationId xmlns:a16="http://schemas.microsoft.com/office/drawing/2014/main" id="{34038444-20ED-8E45-B269-17915E439234}"/>
              </a:ext>
            </a:extLst>
          </p:cNvPr>
          <p:cNvSpPr>
            <a:spLocks noGrp="1"/>
          </p:cNvSpPr>
          <p:nvPr>
            <p:ph type="title"/>
          </p:nvPr>
        </p:nvSpPr>
        <p:spPr>
          <a:xfrm>
            <a:off x="490494" y="365125"/>
            <a:ext cx="10973790" cy="1325563"/>
          </a:xfrm>
          <a:noFill/>
        </p:spPr>
        <p:txBody>
          <a:bodyP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Estudio de mercado: Contexto Nacional e Internacional</a:t>
            </a:r>
            <a:endParaRPr lang="es-EC" sz="36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AD76FC65-15B0-9646-A2FE-F0E23F96D1F5}"/>
              </a:ext>
            </a:extLst>
          </p:cNvPr>
          <p:cNvSpPr txBox="1"/>
          <p:nvPr/>
        </p:nvSpPr>
        <p:spPr>
          <a:xfrm>
            <a:off x="9508753" y="2782669"/>
            <a:ext cx="1714277" cy="646331"/>
          </a:xfrm>
          <a:prstGeom prst="rect">
            <a:avLst/>
          </a:prstGeom>
          <a:noFill/>
        </p:spPr>
        <p:txBody>
          <a:bodyPr wrap="square" rtlCol="0">
            <a:spAutoFit/>
          </a:bodyPr>
          <a:lstStyle/>
          <a:p>
            <a:r>
              <a:rPr lang="en-US" sz="3600" b="1" dirty="0">
                <a:solidFill>
                  <a:srgbClr val="385995"/>
                </a:solidFill>
              </a:rPr>
              <a:t>43,2 %</a:t>
            </a:r>
          </a:p>
        </p:txBody>
      </p:sp>
      <p:sp>
        <p:nvSpPr>
          <p:cNvPr id="12" name="TextBox 11">
            <a:extLst>
              <a:ext uri="{FF2B5EF4-FFF2-40B4-BE49-F238E27FC236}">
                <a16:creationId xmlns:a16="http://schemas.microsoft.com/office/drawing/2014/main" id="{A1F80CBC-DB58-8049-B970-69CB10D69DFA}"/>
              </a:ext>
            </a:extLst>
          </p:cNvPr>
          <p:cNvSpPr txBox="1"/>
          <p:nvPr/>
        </p:nvSpPr>
        <p:spPr>
          <a:xfrm>
            <a:off x="8124821" y="5085152"/>
            <a:ext cx="2709433" cy="769441"/>
          </a:xfrm>
          <a:prstGeom prst="rect">
            <a:avLst/>
          </a:prstGeom>
          <a:noFill/>
        </p:spPr>
        <p:txBody>
          <a:bodyPr wrap="square" rtlCol="0">
            <a:spAutoFit/>
          </a:bodyPr>
          <a:lstStyle/>
          <a:p>
            <a:r>
              <a:rPr lang="en-US" sz="4400" b="1" i="1" dirty="0">
                <a:solidFill>
                  <a:srgbClr val="F3993E"/>
                </a:solidFill>
              </a:rPr>
              <a:t>Wellness</a:t>
            </a:r>
          </a:p>
        </p:txBody>
      </p:sp>
      <p:sp>
        <p:nvSpPr>
          <p:cNvPr id="13" name="TextBox 12">
            <a:extLst>
              <a:ext uri="{FF2B5EF4-FFF2-40B4-BE49-F238E27FC236}">
                <a16:creationId xmlns:a16="http://schemas.microsoft.com/office/drawing/2014/main" id="{DDECD8DB-7B30-EE48-8B37-C886CAD8D93B}"/>
              </a:ext>
            </a:extLst>
          </p:cNvPr>
          <p:cNvSpPr txBox="1"/>
          <p:nvPr/>
        </p:nvSpPr>
        <p:spPr>
          <a:xfrm>
            <a:off x="6691424" y="1859474"/>
            <a:ext cx="2208810" cy="1015663"/>
          </a:xfrm>
          <a:prstGeom prst="rect">
            <a:avLst/>
          </a:prstGeom>
          <a:noFill/>
        </p:spPr>
        <p:txBody>
          <a:bodyPr wrap="square" rtlCol="0">
            <a:spAutoFit/>
          </a:bodyPr>
          <a:lstStyle/>
          <a:p>
            <a:pPr algn="ctr"/>
            <a:r>
              <a:rPr lang="en-US" sz="3600" b="1" dirty="0">
                <a:solidFill>
                  <a:srgbClr val="385995"/>
                </a:solidFill>
              </a:rPr>
              <a:t>400 mil </a:t>
            </a:r>
            <a:r>
              <a:rPr lang="en-US" sz="2400" b="1" dirty="0" err="1">
                <a:solidFill>
                  <a:srgbClr val="385995"/>
                </a:solidFill>
              </a:rPr>
              <a:t>microempresas</a:t>
            </a:r>
            <a:endParaRPr lang="en-US" sz="3600" b="1" dirty="0">
              <a:solidFill>
                <a:srgbClr val="385995"/>
              </a:solidFill>
            </a:endParaRPr>
          </a:p>
        </p:txBody>
      </p:sp>
      <p:pic>
        <p:nvPicPr>
          <p:cNvPr id="15" name="Picture 14">
            <a:extLst>
              <a:ext uri="{FF2B5EF4-FFF2-40B4-BE49-F238E27FC236}">
                <a16:creationId xmlns:a16="http://schemas.microsoft.com/office/drawing/2014/main" id="{53110FF7-14C5-1A43-B460-30C74664C22D}"/>
              </a:ext>
            </a:extLst>
          </p:cNvPr>
          <p:cNvPicPr>
            <a:picLocks noChangeAspect="1"/>
          </p:cNvPicPr>
          <p:nvPr/>
        </p:nvPicPr>
        <p:blipFill>
          <a:blip r:embed="rId3"/>
          <a:stretch>
            <a:fillRect/>
          </a:stretch>
        </p:blipFill>
        <p:spPr>
          <a:xfrm>
            <a:off x="7025997" y="3635865"/>
            <a:ext cx="960142" cy="1159776"/>
          </a:xfrm>
          <a:prstGeom prst="rect">
            <a:avLst/>
          </a:prstGeom>
        </p:spPr>
      </p:pic>
      <p:pic>
        <p:nvPicPr>
          <p:cNvPr id="16" name="Picture 15">
            <a:extLst>
              <a:ext uri="{FF2B5EF4-FFF2-40B4-BE49-F238E27FC236}">
                <a16:creationId xmlns:a16="http://schemas.microsoft.com/office/drawing/2014/main" id="{E489AADA-F677-DF4D-8CD9-F966F2CCED63}"/>
              </a:ext>
            </a:extLst>
          </p:cNvPr>
          <p:cNvPicPr>
            <a:picLocks noChangeAspect="1"/>
          </p:cNvPicPr>
          <p:nvPr/>
        </p:nvPicPr>
        <p:blipFill>
          <a:blip r:embed="rId4"/>
          <a:stretch>
            <a:fillRect/>
          </a:stretch>
        </p:blipFill>
        <p:spPr>
          <a:xfrm>
            <a:off x="8187582" y="3773382"/>
            <a:ext cx="1499300" cy="842672"/>
          </a:xfrm>
          <a:prstGeom prst="rect">
            <a:avLst/>
          </a:prstGeom>
        </p:spPr>
      </p:pic>
      <p:sp>
        <p:nvSpPr>
          <p:cNvPr id="17" name="TextBox 16">
            <a:extLst>
              <a:ext uri="{FF2B5EF4-FFF2-40B4-BE49-F238E27FC236}">
                <a16:creationId xmlns:a16="http://schemas.microsoft.com/office/drawing/2014/main" id="{10209E5E-28A0-3447-B538-32AAA0D77034}"/>
              </a:ext>
            </a:extLst>
          </p:cNvPr>
          <p:cNvSpPr txBox="1"/>
          <p:nvPr/>
        </p:nvSpPr>
        <p:spPr>
          <a:xfrm>
            <a:off x="5278373" y="6215320"/>
            <a:ext cx="6287550" cy="646331"/>
          </a:xfrm>
          <a:prstGeom prst="rect">
            <a:avLst/>
          </a:prstGeom>
          <a:noFill/>
        </p:spPr>
        <p:txBody>
          <a:bodyPr wrap="square" rtlCol="0">
            <a:spAutoFit/>
          </a:bodyPr>
          <a:lstStyle/>
          <a:p>
            <a:pPr algn="r" fontAlgn="base"/>
            <a:r>
              <a:rPr lang="en-US" sz="900" dirty="0">
                <a:latin typeface="Verdana" panose="020B0604030504040204" pitchFamily="34" charset="0"/>
                <a:ea typeface="Verdana" panose="020B0604030504040204" pitchFamily="34" charset="0"/>
                <a:cs typeface="Verdana" panose="020B0604030504040204" pitchFamily="34" charset="0"/>
              </a:rPr>
              <a:t>Fuente:</a:t>
            </a:r>
          </a:p>
          <a:p>
            <a:pPr algn="r" fontAlgn="base"/>
            <a:r>
              <a:rPr lang="en-US" sz="900" dirty="0">
                <a:latin typeface="Verdana" panose="020B0604030504040204" pitchFamily="34" charset="0"/>
                <a:ea typeface="Verdana" panose="020B0604030504040204" pitchFamily="34" charset="0"/>
                <a:cs typeface="Verdana" panose="020B0604030504040204" pitchFamily="34" charset="0"/>
              </a:rPr>
              <a:t>INEC: </a:t>
            </a:r>
            <a:r>
              <a:rPr lang="es-EC" sz="900" dirty="0">
                <a:latin typeface="Verdana" panose="020B0604030504040204" pitchFamily="34" charset="0"/>
                <a:ea typeface="Verdana" panose="020B0604030504040204" pitchFamily="34" charset="0"/>
                <a:cs typeface="Verdana" panose="020B0604030504040204" pitchFamily="34" charset="0"/>
                <a:hlinkClick r:id="rId5"/>
              </a:rPr>
              <a:t>https://www.inec.cr/</a:t>
            </a:r>
            <a:r>
              <a:rPr lang="es-EC" sz="900" dirty="0">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p>
            <a:pPr algn="r" fontAlgn="base"/>
            <a:r>
              <a:rPr lang="en-US" sz="900" i="1" dirty="0">
                <a:latin typeface="Verdana" panose="020B0604030504040204" pitchFamily="34" charset="0"/>
                <a:ea typeface="Verdana" panose="020B0604030504040204" pitchFamily="34" charset="0"/>
                <a:cs typeface="Verdana" panose="020B0604030504040204" pitchFamily="34" charset="0"/>
              </a:rPr>
              <a:t>Global Wellness Institute</a:t>
            </a:r>
            <a:r>
              <a:rPr lang="en-US" sz="900" dirty="0">
                <a:latin typeface="Verdana" panose="020B0604030504040204" pitchFamily="34" charset="0"/>
                <a:ea typeface="Verdana" panose="020B0604030504040204" pitchFamily="34" charset="0"/>
                <a:cs typeface="Verdana" panose="020B0604030504040204" pitchFamily="34" charset="0"/>
              </a:rPr>
              <a:t>: </a:t>
            </a:r>
            <a:r>
              <a:rPr lang="es-EC" sz="900" dirty="0">
                <a:latin typeface="Verdana" panose="020B0604030504040204" pitchFamily="34" charset="0"/>
                <a:ea typeface="Verdana" panose="020B0604030504040204" pitchFamily="34" charset="0"/>
                <a:cs typeface="Verdana" panose="020B0604030504040204" pitchFamily="34" charset="0"/>
                <a:hlinkClick r:id="rId6"/>
              </a:rPr>
              <a:t>https://globalwellnessinstitute.org/</a:t>
            </a:r>
            <a:endParaRPr lang="en-US" sz="900" dirty="0">
              <a:latin typeface="Verdana" panose="020B0604030504040204" pitchFamily="34" charset="0"/>
              <a:ea typeface="Verdana" panose="020B0604030504040204" pitchFamily="34" charset="0"/>
              <a:cs typeface="Verdana" panose="020B0604030504040204" pitchFamily="34" charset="0"/>
            </a:endParaRPr>
          </a:p>
          <a:p>
            <a:pPr algn="r"/>
            <a:endParaRPr lang="en-US" sz="900" b="1" dirty="0"/>
          </a:p>
        </p:txBody>
      </p:sp>
      <p:pic>
        <p:nvPicPr>
          <p:cNvPr id="14" name="Imagen 13"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82709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9" name="TextBox 8">
            <a:extLst>
              <a:ext uri="{FF2B5EF4-FFF2-40B4-BE49-F238E27FC236}">
                <a16:creationId xmlns:a16="http://schemas.microsoft.com/office/drawing/2014/main" id="{15A9E475-9858-FB49-87F5-F930C500AC90}"/>
              </a:ext>
            </a:extLst>
          </p:cNvPr>
          <p:cNvSpPr txBox="1"/>
          <p:nvPr/>
        </p:nvSpPr>
        <p:spPr>
          <a:xfrm>
            <a:off x="308968" y="1241234"/>
            <a:ext cx="3903376" cy="830997"/>
          </a:xfrm>
          <a:prstGeom prst="rect">
            <a:avLst/>
          </a:prstGeom>
          <a:noFill/>
        </p:spPr>
        <p:txBody>
          <a:bodyPr wrap="square" rtlCol="0">
            <a:spAutoFit/>
          </a:bodyPr>
          <a:lstStyle/>
          <a:p>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Turismo</a:t>
            </a:r>
            <a:r>
              <a:rPr lang="en-U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 de </a:t>
            </a: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bienestar</a:t>
            </a:r>
          </a:p>
          <a:p>
            <a:endParaRPr lang="en-US" sz="2400" b="1" dirty="0">
              <a:solidFill>
                <a:srgbClr val="F3993E"/>
              </a:solidFill>
            </a:endParaRPr>
          </a:p>
        </p:txBody>
      </p:sp>
      <p:cxnSp>
        <p:nvCxnSpPr>
          <p:cNvPr id="17" name="Straight Connector 16">
            <a:extLst>
              <a:ext uri="{FF2B5EF4-FFF2-40B4-BE49-F238E27FC236}">
                <a16:creationId xmlns:a16="http://schemas.microsoft.com/office/drawing/2014/main" id="{FA97A661-901E-7548-80E2-533D3C2BF79C}"/>
              </a:ext>
            </a:extLst>
          </p:cNvPr>
          <p:cNvCxnSpPr>
            <a:cxnSpLocks/>
          </p:cNvCxnSpPr>
          <p:nvPr/>
        </p:nvCxnSpPr>
        <p:spPr>
          <a:xfrm>
            <a:off x="0" y="1839213"/>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4" name="Marcador de contenido 3"/>
          <p:cNvSpPr>
            <a:spLocks noGrp="1"/>
          </p:cNvSpPr>
          <p:nvPr>
            <p:ph idx="1"/>
          </p:nvPr>
        </p:nvSpPr>
        <p:spPr>
          <a:xfrm>
            <a:off x="392946" y="2072231"/>
            <a:ext cx="11490085" cy="4281054"/>
          </a:xfrm>
        </p:spPr>
        <p:txBody>
          <a:bodyPr>
            <a:normAutofit fontScale="85000" lnSpcReduction="20000"/>
          </a:bodyPr>
          <a:lstStyle/>
          <a:p>
            <a:pPr marL="0" indent="0">
              <a:buNone/>
            </a:pPr>
            <a:r>
              <a:rPr lang="es-CR" dirty="0"/>
              <a:t>Como complemento para este tema relacionado al estudio de mercado, se recomienda la lectura complementaria: </a:t>
            </a:r>
          </a:p>
          <a:p>
            <a:pPr marL="0" indent="0" algn="ctr">
              <a:buNone/>
            </a:pPr>
            <a:r>
              <a:rPr lang="es-ES" dirty="0"/>
              <a:t>“</a:t>
            </a:r>
            <a:r>
              <a:rPr lang="es-ES" b="1" i="1" dirty="0"/>
              <a:t>TURISMO DE BIENESTAR COMO DIFERENCIADOR DEL PRODUCTO TURÍSTICO EN COSTA RICA: UNA APROXIMACIÓN INICIAL</a:t>
            </a:r>
            <a:r>
              <a:rPr lang="es-ES" b="1" dirty="0"/>
              <a:t>” </a:t>
            </a:r>
          </a:p>
          <a:p>
            <a:pPr marL="0" indent="0">
              <a:buNone/>
            </a:pPr>
            <a:endParaRPr lang="es-ES" b="1" dirty="0"/>
          </a:p>
          <a:p>
            <a:pPr marL="0" indent="0">
              <a:buNone/>
            </a:pPr>
            <a:r>
              <a:rPr lang="es-ES" dirty="0"/>
              <a:t>Esta lectura la puede encontrar en la carpeta de documentos de la semana 4, como “</a:t>
            </a:r>
            <a:r>
              <a:rPr lang="es-ES" i="1" dirty="0"/>
              <a:t>Turismo de bienestar en Costa Rica</a:t>
            </a:r>
            <a:r>
              <a:rPr lang="es-ES" dirty="0"/>
              <a:t>”.</a:t>
            </a:r>
          </a:p>
          <a:p>
            <a:pPr marL="0" indent="0">
              <a:buNone/>
            </a:pPr>
            <a:endParaRPr lang="es-ES" dirty="0"/>
          </a:p>
          <a:p>
            <a:pPr marL="0" indent="0">
              <a:buNone/>
            </a:pPr>
            <a:r>
              <a:rPr lang="es-ES" b="1" i="1" dirty="0"/>
              <a:t>Referencia:</a:t>
            </a:r>
          </a:p>
          <a:p>
            <a:pPr marL="0" indent="0">
              <a:buNone/>
            </a:pPr>
            <a:r>
              <a:rPr lang="es-ES" dirty="0" err="1"/>
              <a:t>Requeno</a:t>
            </a:r>
            <a:r>
              <a:rPr lang="es-ES" dirty="0"/>
              <a:t>, L. y Quesada, G. (</a:t>
            </a:r>
            <a:r>
              <a:rPr lang="es-ES" dirty="0" err="1"/>
              <a:t>s.f</a:t>
            </a:r>
            <a:r>
              <a:rPr lang="es-ES" dirty="0"/>
              <a:t>). Turismo de bienestar como diferenciador del producto turístico en Costa Rica: una aproximación inicial. Recuperado desde </a:t>
            </a:r>
            <a:r>
              <a:rPr lang="es-CR" dirty="0">
                <a:hlinkClick r:id="rId3"/>
              </a:rPr>
              <a:t>https://es.scribd.com/document/472060488/BIENESTAR-COMO-DIFERENCIADOR-DEL-PRODUCTO-TURISTICO-pdf</a:t>
            </a:r>
            <a:endParaRPr lang="es-CR" dirty="0"/>
          </a:p>
        </p:txBody>
      </p:sp>
      <p:pic>
        <p:nvPicPr>
          <p:cNvPr id="5" name="Imagen 4"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4803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839788" y="1779247"/>
            <a:ext cx="5157787" cy="424732"/>
          </a:xfrm>
          <a:noFill/>
        </p:spPr>
        <p:txBody>
          <a:bodyPr wrap="square" rtlCol="0">
            <a:spAutoFit/>
          </a:bodyPr>
          <a:lstStyle/>
          <a:p>
            <a:r>
              <a:rPr lang="es-CR" dirty="0">
                <a:solidFill>
                  <a:srgbClr val="F3993E"/>
                </a:solidFill>
                <a:latin typeface="Verdana" panose="020B0604030504040204" pitchFamily="34" charset="0"/>
                <a:ea typeface="Verdana" panose="020B0604030504040204" pitchFamily="34" charset="0"/>
                <a:cs typeface="Verdana" panose="020B0604030504040204" pitchFamily="34" charset="0"/>
              </a:rPr>
              <a:t>Mercado </a:t>
            </a:r>
          </a:p>
        </p:txBody>
      </p:sp>
      <p:sp>
        <p:nvSpPr>
          <p:cNvPr id="4" name="Marcador de contenido 3"/>
          <p:cNvSpPr>
            <a:spLocks noGrp="1"/>
          </p:cNvSpPr>
          <p:nvPr>
            <p:ph sz="half" idx="2"/>
          </p:nvPr>
        </p:nvSpPr>
        <p:spPr>
          <a:xfrm>
            <a:off x="307911" y="2757487"/>
            <a:ext cx="5157786" cy="3179763"/>
          </a:xfrm>
        </p:spPr>
        <p:txBody>
          <a:bodyPr>
            <a:normAutofit/>
          </a:bodyPr>
          <a:lstStyle/>
          <a:p>
            <a:pPr marL="0" indent="0" algn="just">
              <a:buNone/>
            </a:pPr>
            <a:r>
              <a:rPr lang="es-ES" dirty="0"/>
              <a:t>Es el grupo o población de posibles personas o entidades consumidoras. Existe donde se presenta una demanda para un producto o servicio en particular. La clientela puede ser personas del ámbito privado, otras empresas o gobiernos.</a:t>
            </a:r>
            <a:endParaRPr lang="es-CR" dirty="0"/>
          </a:p>
        </p:txBody>
      </p:sp>
      <p:sp>
        <p:nvSpPr>
          <p:cNvPr id="5" name="Marcador de texto 4"/>
          <p:cNvSpPr>
            <a:spLocks noGrp="1"/>
          </p:cNvSpPr>
          <p:nvPr>
            <p:ph type="body" sz="quarter" idx="3"/>
          </p:nvPr>
        </p:nvSpPr>
        <p:spPr>
          <a:xfrm>
            <a:off x="6096000" y="1779247"/>
            <a:ext cx="5183188" cy="424732"/>
          </a:xfrm>
          <a:noFill/>
        </p:spPr>
        <p:txBody>
          <a:bodyPr vert="horz" wrap="square" lIns="91440" tIns="45720" rIns="91440" bIns="45720" rtlCol="0" anchor="b">
            <a:spAutoFit/>
          </a:bodyPr>
          <a:lstStyle/>
          <a:p>
            <a:r>
              <a:rPr lang="es-CR" dirty="0">
                <a:solidFill>
                  <a:srgbClr val="F3993E"/>
                </a:solidFill>
                <a:latin typeface="Verdana" panose="020B0604030504040204" pitchFamily="34" charset="0"/>
                <a:ea typeface="Verdana" panose="020B0604030504040204" pitchFamily="34" charset="0"/>
                <a:cs typeface="Verdana" panose="020B0604030504040204" pitchFamily="34" charset="0"/>
              </a:rPr>
              <a:t>Mercado ideal</a:t>
            </a:r>
          </a:p>
        </p:txBody>
      </p:sp>
      <p:sp>
        <p:nvSpPr>
          <p:cNvPr id="6" name="Marcador de contenido 5"/>
          <p:cNvSpPr>
            <a:spLocks noGrp="1"/>
          </p:cNvSpPr>
          <p:nvPr>
            <p:ph sz="quarter" idx="4"/>
          </p:nvPr>
        </p:nvSpPr>
        <p:spPr>
          <a:xfrm>
            <a:off x="6095999" y="2660212"/>
            <a:ext cx="5399313" cy="1308675"/>
          </a:xfrm>
        </p:spPr>
        <p:txBody>
          <a:bodyPr>
            <a:normAutofit/>
          </a:bodyPr>
          <a:lstStyle/>
          <a:p>
            <a:pPr marL="0" indent="0">
              <a:buNone/>
            </a:pPr>
            <a:r>
              <a:rPr lang="es-ES" dirty="0"/>
              <a:t>Es el segmento del mercado al cual un producto en particular es dirigido.</a:t>
            </a:r>
            <a:endParaRPr lang="es-CR"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15</a:t>
            </a:fld>
            <a:endParaRPr lang="es-CR"/>
          </a:p>
        </p:txBody>
      </p:sp>
      <p:sp>
        <p:nvSpPr>
          <p:cNvPr id="9" name="Título 1"/>
          <p:cNvSpPr txBox="1">
            <a:spLocks/>
          </p:cNvSpPr>
          <p:nvPr/>
        </p:nvSpPr>
        <p:spPr>
          <a:xfrm>
            <a:off x="542925" y="386916"/>
            <a:ext cx="11106150" cy="83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dirty="0">
                <a:solidFill>
                  <a:srgbClr val="385995"/>
                </a:solidFill>
                <a:latin typeface="Verdana" panose="020B0604030504040204" pitchFamily="34" charset="0"/>
                <a:ea typeface="Verdana" panose="020B0604030504040204" pitchFamily="34" charset="0"/>
                <a:cs typeface="Verdana" panose="020B0604030504040204" pitchFamily="34" charset="0"/>
              </a:rPr>
              <a:t>CONCEPTOS ASOCIADOS AL MERCADEO </a:t>
            </a:r>
          </a:p>
        </p:txBody>
      </p:sp>
      <p:cxnSp>
        <p:nvCxnSpPr>
          <p:cNvPr id="11" name="Straight Connector 16">
            <a:extLst>
              <a:ext uri="{FF2B5EF4-FFF2-40B4-BE49-F238E27FC236}">
                <a16:creationId xmlns:a16="http://schemas.microsoft.com/office/drawing/2014/main" id="{FA97A661-901E-7548-80E2-533D3C2BF79C}"/>
              </a:ext>
            </a:extLst>
          </p:cNvPr>
          <p:cNvCxnSpPr>
            <a:cxnSpLocks/>
          </p:cNvCxnSpPr>
          <p:nvPr/>
        </p:nvCxnSpPr>
        <p:spPr>
          <a:xfrm>
            <a:off x="6172200" y="2214392"/>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cxnSp>
        <p:nvCxnSpPr>
          <p:cNvPr id="12" name="Straight Connector 16">
            <a:extLst>
              <a:ext uri="{FF2B5EF4-FFF2-40B4-BE49-F238E27FC236}">
                <a16:creationId xmlns:a16="http://schemas.microsoft.com/office/drawing/2014/main" id="{FA97A661-901E-7548-80E2-533D3C2BF79C}"/>
              </a:ext>
            </a:extLst>
          </p:cNvPr>
          <p:cNvCxnSpPr>
            <a:cxnSpLocks/>
          </p:cNvCxnSpPr>
          <p:nvPr/>
        </p:nvCxnSpPr>
        <p:spPr>
          <a:xfrm>
            <a:off x="0" y="2214392"/>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13" name="Marcador de texto 4"/>
          <p:cNvSpPr txBox="1">
            <a:spLocks/>
          </p:cNvSpPr>
          <p:nvPr/>
        </p:nvSpPr>
        <p:spPr>
          <a:xfrm>
            <a:off x="6096000" y="4090937"/>
            <a:ext cx="5183188" cy="424732"/>
          </a:xfrm>
          <a:prstGeom prst="rect">
            <a:avLst/>
          </a:prstGeom>
          <a:noFill/>
        </p:spPr>
        <p:txBody>
          <a:bodyPr vert="horz" wrap="square" lIns="91440" tIns="45720" rIns="91440" bIns="45720" rtlCol="0" anchor="b">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CR" dirty="0">
                <a:solidFill>
                  <a:srgbClr val="F3993E"/>
                </a:solidFill>
                <a:latin typeface="Verdana" panose="020B0604030504040204" pitchFamily="34" charset="0"/>
                <a:ea typeface="Verdana" panose="020B0604030504040204" pitchFamily="34" charset="0"/>
                <a:cs typeface="Verdana" panose="020B0604030504040204" pitchFamily="34" charset="0"/>
              </a:rPr>
              <a:t>Cliente</a:t>
            </a:r>
          </a:p>
        </p:txBody>
      </p:sp>
      <p:cxnSp>
        <p:nvCxnSpPr>
          <p:cNvPr id="14" name="Straight Connector 16">
            <a:extLst>
              <a:ext uri="{FF2B5EF4-FFF2-40B4-BE49-F238E27FC236}">
                <a16:creationId xmlns:a16="http://schemas.microsoft.com/office/drawing/2014/main" id="{FA97A661-901E-7548-80E2-533D3C2BF79C}"/>
              </a:ext>
            </a:extLst>
          </p:cNvPr>
          <p:cNvCxnSpPr>
            <a:cxnSpLocks/>
          </p:cNvCxnSpPr>
          <p:nvPr/>
        </p:nvCxnSpPr>
        <p:spPr>
          <a:xfrm>
            <a:off x="6172200" y="4593489"/>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15" name="Marcador de contenido 5"/>
          <p:cNvSpPr txBox="1">
            <a:spLocks/>
          </p:cNvSpPr>
          <p:nvPr/>
        </p:nvSpPr>
        <p:spPr>
          <a:xfrm>
            <a:off x="6096000" y="4779129"/>
            <a:ext cx="5399314" cy="1308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dirty="0"/>
              <a:t>Las personas que realizan la transacción comercial llamada “compras”.</a:t>
            </a:r>
            <a:endParaRPr lang="es-CR" dirty="0"/>
          </a:p>
        </p:txBody>
      </p:sp>
      <p:pic>
        <p:nvPicPr>
          <p:cNvPr id="16" name="Imagen 1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40268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401638" y="1606843"/>
            <a:ext cx="5157787" cy="424732"/>
          </a:xfrm>
          <a:noFill/>
        </p:spPr>
        <p:txBody>
          <a:bodyPr vert="horz" wrap="square" lIns="91440" tIns="45720" rIns="91440" bIns="45720" rtlCol="0" anchor="b">
            <a:spAutoFit/>
          </a:bodyPr>
          <a:lstStyle/>
          <a:p>
            <a:r>
              <a:rPr lang="es-CR" dirty="0">
                <a:solidFill>
                  <a:srgbClr val="F3993E"/>
                </a:solidFill>
                <a:latin typeface="Verdana" panose="020B0604030504040204" pitchFamily="34" charset="0"/>
                <a:ea typeface="Verdana" panose="020B0604030504040204" pitchFamily="34" charset="0"/>
                <a:cs typeface="Verdana" panose="020B0604030504040204" pitchFamily="34" charset="0"/>
              </a:rPr>
              <a:t>Comprador óptimo  </a:t>
            </a:r>
          </a:p>
        </p:txBody>
      </p:sp>
      <p:sp>
        <p:nvSpPr>
          <p:cNvPr id="4" name="Marcador de contenido 3"/>
          <p:cNvSpPr>
            <a:spLocks noGrp="1"/>
          </p:cNvSpPr>
          <p:nvPr>
            <p:ph sz="half" idx="2"/>
          </p:nvPr>
        </p:nvSpPr>
        <p:spPr>
          <a:xfrm>
            <a:off x="401638" y="2505074"/>
            <a:ext cx="5595937" cy="4034093"/>
          </a:xfrm>
        </p:spPr>
        <p:txBody>
          <a:bodyPr>
            <a:normAutofit fontScale="92500" lnSpcReduction="10000"/>
          </a:bodyPr>
          <a:lstStyle/>
          <a:p>
            <a:pPr marL="0" indent="0" algn="just">
              <a:buNone/>
            </a:pPr>
            <a:r>
              <a:rPr lang="es-ES" dirty="0"/>
              <a:t>Persona o empresa que tiene una necesidad en particular, la cual puede ser resuelta. La meta es crear una solución para la necesidad específica, a cambio de una promesa de compra.</a:t>
            </a:r>
          </a:p>
          <a:p>
            <a:pPr marL="0" indent="0" algn="just">
              <a:buNone/>
            </a:pPr>
            <a:r>
              <a:rPr lang="es-ES" dirty="0"/>
              <a:t>Es decir, es un(a) cliente(a) que plantea: “</a:t>
            </a:r>
            <a:r>
              <a:rPr lang="es-ES" i="1" dirty="0"/>
              <a:t>si a través de su actividad de negocio usted me puede preparar una solución adecuada para lo que busco, de esta manera y con estas características, yo le garantizo una compra numerosa</a:t>
            </a:r>
            <a:r>
              <a:rPr lang="es-ES" dirty="0"/>
              <a:t>”.</a:t>
            </a:r>
            <a:endParaRPr lang="es-CR" dirty="0"/>
          </a:p>
        </p:txBody>
      </p:sp>
      <p:sp>
        <p:nvSpPr>
          <p:cNvPr id="5" name="Marcador de texto 4"/>
          <p:cNvSpPr>
            <a:spLocks noGrp="1"/>
          </p:cNvSpPr>
          <p:nvPr>
            <p:ph type="body" sz="quarter" idx="3"/>
          </p:nvPr>
        </p:nvSpPr>
        <p:spPr>
          <a:xfrm>
            <a:off x="6170612" y="1606843"/>
            <a:ext cx="5183188" cy="424732"/>
          </a:xfrm>
          <a:noFill/>
        </p:spPr>
        <p:txBody>
          <a:bodyPr vert="horz" wrap="square" lIns="91440" tIns="45720" rIns="91440" bIns="45720" rtlCol="0" anchor="b">
            <a:spAutoFit/>
          </a:bodyPr>
          <a:lstStyle/>
          <a:p>
            <a:r>
              <a:rPr lang="es-CR" dirty="0">
                <a:solidFill>
                  <a:srgbClr val="F3993E"/>
                </a:solidFill>
                <a:latin typeface="Verdana" panose="020B0604030504040204" pitchFamily="34" charset="0"/>
                <a:ea typeface="Verdana" panose="020B0604030504040204" pitchFamily="34" charset="0"/>
                <a:cs typeface="Verdana" panose="020B0604030504040204" pitchFamily="34" charset="0"/>
              </a:rPr>
              <a:t>Competencia </a:t>
            </a:r>
          </a:p>
        </p:txBody>
      </p:sp>
      <p:sp>
        <p:nvSpPr>
          <p:cNvPr id="6" name="Marcador de contenido 5"/>
          <p:cNvSpPr>
            <a:spLocks noGrp="1"/>
          </p:cNvSpPr>
          <p:nvPr>
            <p:ph sz="quarter" idx="4"/>
          </p:nvPr>
        </p:nvSpPr>
        <p:spPr>
          <a:xfrm>
            <a:off x="6153150" y="2505075"/>
            <a:ext cx="5202238" cy="3684588"/>
          </a:xfrm>
        </p:spPr>
        <p:txBody>
          <a:bodyPr>
            <a:normAutofit/>
          </a:bodyPr>
          <a:lstStyle/>
          <a:p>
            <a:pPr marL="0" indent="0">
              <a:buNone/>
            </a:pPr>
            <a:r>
              <a:rPr lang="es-ES" sz="2600" dirty="0"/>
              <a:t>Es aquella empresa ajena que ofrece el mismo producto o servicio, o similar. Esto quiere decir que toda actividad comercial compite directamente con otras empresas.</a:t>
            </a:r>
            <a:endParaRPr lang="es-CR" sz="2600" dirty="0"/>
          </a:p>
        </p:txBody>
      </p:sp>
      <p:sp>
        <p:nvSpPr>
          <p:cNvPr id="7" name="Marcador de pie de página 6"/>
          <p:cNvSpPr>
            <a:spLocks noGrp="1"/>
          </p:cNvSpPr>
          <p:nvPr>
            <p:ph type="ftr" sz="quarter" idx="11"/>
          </p:nvPr>
        </p:nvSpPr>
        <p:spPr/>
        <p:txBody>
          <a:bodyPr/>
          <a:lstStyle/>
          <a:p>
            <a:r>
              <a:rPr lang="es-CR" dirty="0"/>
              <a:t>Fuente: MEIC y OIT (2019).</a:t>
            </a: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16</a:t>
            </a:fld>
            <a:endParaRPr lang="es-CR"/>
          </a:p>
        </p:txBody>
      </p:sp>
      <p:sp>
        <p:nvSpPr>
          <p:cNvPr id="9" name="Título 1"/>
          <p:cNvSpPr txBox="1">
            <a:spLocks/>
          </p:cNvSpPr>
          <p:nvPr/>
        </p:nvSpPr>
        <p:spPr>
          <a:xfrm>
            <a:off x="542925" y="386916"/>
            <a:ext cx="11106150" cy="83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dirty="0">
                <a:solidFill>
                  <a:srgbClr val="385995"/>
                </a:solidFill>
                <a:latin typeface="Verdana" panose="020B0604030504040204" pitchFamily="34" charset="0"/>
                <a:ea typeface="Verdana" panose="020B0604030504040204" pitchFamily="34" charset="0"/>
                <a:cs typeface="Verdana" panose="020B0604030504040204" pitchFamily="34" charset="0"/>
              </a:rPr>
              <a:t>CONCEPTOS ASOCIADOS AL MERCADEO </a:t>
            </a:r>
          </a:p>
        </p:txBody>
      </p:sp>
      <p:cxnSp>
        <p:nvCxnSpPr>
          <p:cNvPr id="11" name="Straight Connector 16">
            <a:extLst>
              <a:ext uri="{FF2B5EF4-FFF2-40B4-BE49-F238E27FC236}">
                <a16:creationId xmlns:a16="http://schemas.microsoft.com/office/drawing/2014/main" id="{FA97A661-901E-7548-80E2-533D3C2BF79C}"/>
              </a:ext>
            </a:extLst>
          </p:cNvPr>
          <p:cNvCxnSpPr>
            <a:cxnSpLocks/>
          </p:cNvCxnSpPr>
          <p:nvPr/>
        </p:nvCxnSpPr>
        <p:spPr>
          <a:xfrm>
            <a:off x="0" y="2214392"/>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cxnSp>
        <p:nvCxnSpPr>
          <p:cNvPr id="12" name="Straight Connector 16">
            <a:extLst>
              <a:ext uri="{FF2B5EF4-FFF2-40B4-BE49-F238E27FC236}">
                <a16:creationId xmlns:a16="http://schemas.microsoft.com/office/drawing/2014/main" id="{FA97A661-901E-7548-80E2-533D3C2BF79C}"/>
              </a:ext>
            </a:extLst>
          </p:cNvPr>
          <p:cNvCxnSpPr>
            <a:cxnSpLocks/>
          </p:cNvCxnSpPr>
          <p:nvPr/>
        </p:nvCxnSpPr>
        <p:spPr>
          <a:xfrm>
            <a:off x="6305550" y="2257084"/>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3" name="Imagen 12"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789899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texto 2"/>
          <p:cNvSpPr>
            <a:spLocks noGrp="1"/>
          </p:cNvSpPr>
          <p:nvPr>
            <p:ph type="body" idx="1"/>
          </p:nvPr>
        </p:nvSpPr>
        <p:spPr>
          <a:xfrm>
            <a:off x="401638" y="1606843"/>
            <a:ext cx="5157787" cy="424732"/>
          </a:xfrm>
          <a:noFill/>
        </p:spPr>
        <p:txBody>
          <a:bodyPr vert="horz" wrap="square" lIns="91440" tIns="45720" rIns="91440" bIns="45720" rtlCol="0" anchor="b">
            <a:spAutoFit/>
          </a:bodyPr>
          <a:lstStyle/>
          <a:p>
            <a:r>
              <a:rPr lang="es-CR" dirty="0">
                <a:solidFill>
                  <a:srgbClr val="F3993E"/>
                </a:solidFill>
                <a:latin typeface="Verdana" panose="020B0604030504040204" pitchFamily="34" charset="0"/>
                <a:ea typeface="Verdana" panose="020B0604030504040204" pitchFamily="34" charset="0"/>
                <a:cs typeface="Verdana" panose="020B0604030504040204" pitchFamily="34" charset="0"/>
              </a:rPr>
              <a:t>Necesidad   </a:t>
            </a:r>
          </a:p>
        </p:txBody>
      </p:sp>
      <p:sp>
        <p:nvSpPr>
          <p:cNvPr id="4" name="Marcador de contenido 3"/>
          <p:cNvSpPr>
            <a:spLocks noGrp="1"/>
          </p:cNvSpPr>
          <p:nvPr>
            <p:ph sz="half" idx="2"/>
          </p:nvPr>
        </p:nvSpPr>
        <p:spPr>
          <a:xfrm>
            <a:off x="401638" y="2505074"/>
            <a:ext cx="4851497" cy="4034093"/>
          </a:xfrm>
        </p:spPr>
        <p:txBody>
          <a:bodyPr>
            <a:normAutofit/>
          </a:bodyPr>
          <a:lstStyle/>
          <a:p>
            <a:pPr marL="0" indent="0" algn="just">
              <a:buNone/>
            </a:pPr>
            <a:r>
              <a:rPr lang="es-ES" dirty="0"/>
              <a:t>Es la carencia de un bien. La necesidad de este bien puede ser básica (sobrevivencia) o complementaria (para mejorar la calidad de vida).</a:t>
            </a:r>
            <a:endParaRPr lang="es-CR" dirty="0"/>
          </a:p>
        </p:txBody>
      </p:sp>
      <p:sp>
        <p:nvSpPr>
          <p:cNvPr id="5" name="Marcador de texto 4"/>
          <p:cNvSpPr>
            <a:spLocks noGrp="1"/>
          </p:cNvSpPr>
          <p:nvPr>
            <p:ph type="body" sz="quarter" idx="3"/>
          </p:nvPr>
        </p:nvSpPr>
        <p:spPr>
          <a:xfrm>
            <a:off x="6170612" y="1606843"/>
            <a:ext cx="5183188" cy="424732"/>
          </a:xfrm>
          <a:noFill/>
        </p:spPr>
        <p:txBody>
          <a:bodyPr vert="horz" wrap="square" lIns="91440" tIns="45720" rIns="91440" bIns="45720" rtlCol="0" anchor="b">
            <a:spAutoFit/>
          </a:bodyPr>
          <a:lstStyle/>
          <a:p>
            <a:r>
              <a:rPr lang="es-CR" dirty="0">
                <a:solidFill>
                  <a:srgbClr val="F3993E"/>
                </a:solidFill>
                <a:latin typeface="Verdana" panose="020B0604030504040204" pitchFamily="34" charset="0"/>
                <a:ea typeface="Verdana" panose="020B0604030504040204" pitchFamily="34" charset="0"/>
                <a:cs typeface="Verdana" panose="020B0604030504040204" pitchFamily="34" charset="0"/>
              </a:rPr>
              <a:t>Deseo</a:t>
            </a:r>
          </a:p>
        </p:txBody>
      </p:sp>
      <p:sp>
        <p:nvSpPr>
          <p:cNvPr id="6" name="Marcador de contenido 5"/>
          <p:cNvSpPr>
            <a:spLocks noGrp="1"/>
          </p:cNvSpPr>
          <p:nvPr>
            <p:ph sz="quarter" idx="4"/>
          </p:nvPr>
        </p:nvSpPr>
        <p:spPr>
          <a:xfrm>
            <a:off x="6153150" y="2505075"/>
            <a:ext cx="5202238" cy="3684588"/>
          </a:xfrm>
        </p:spPr>
        <p:txBody>
          <a:bodyPr>
            <a:normAutofit/>
          </a:bodyPr>
          <a:lstStyle/>
          <a:p>
            <a:pPr marL="0" indent="0">
              <a:buNone/>
            </a:pPr>
            <a:r>
              <a:rPr lang="es-ES" dirty="0"/>
              <a:t>Es el afán de satisfacer una necesidad. En algunas ocasiones, las necesidades son pocas pero los deseos son muchos.</a:t>
            </a:r>
            <a:endParaRPr lang="es-CR" dirty="0"/>
          </a:p>
        </p:txBody>
      </p:sp>
      <p:sp>
        <p:nvSpPr>
          <p:cNvPr id="7" name="Marcador de pie de página 6"/>
          <p:cNvSpPr>
            <a:spLocks noGrp="1"/>
          </p:cNvSpPr>
          <p:nvPr>
            <p:ph type="ftr" sz="quarter" idx="11"/>
          </p:nvPr>
        </p:nvSpPr>
        <p:spPr/>
        <p:txBody>
          <a:bodyPr/>
          <a:lstStyle/>
          <a:p>
            <a:endParaRPr lang="es-CR"/>
          </a:p>
        </p:txBody>
      </p:sp>
      <p:sp>
        <p:nvSpPr>
          <p:cNvPr id="8" name="Marcador de número de diapositiva 7"/>
          <p:cNvSpPr>
            <a:spLocks noGrp="1"/>
          </p:cNvSpPr>
          <p:nvPr>
            <p:ph type="sldNum" sz="quarter" idx="12"/>
          </p:nvPr>
        </p:nvSpPr>
        <p:spPr/>
        <p:txBody>
          <a:bodyPr/>
          <a:lstStyle/>
          <a:p>
            <a:fld id="{FD31C4FA-6218-4CBC-926C-94577F296D2C}" type="slidenum">
              <a:rPr lang="es-CR" smtClean="0"/>
              <a:t>17</a:t>
            </a:fld>
            <a:endParaRPr lang="es-CR"/>
          </a:p>
        </p:txBody>
      </p:sp>
      <p:sp>
        <p:nvSpPr>
          <p:cNvPr id="9" name="Título 1"/>
          <p:cNvSpPr txBox="1">
            <a:spLocks/>
          </p:cNvSpPr>
          <p:nvPr/>
        </p:nvSpPr>
        <p:spPr>
          <a:xfrm>
            <a:off x="542925" y="386916"/>
            <a:ext cx="11106150" cy="83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dirty="0">
                <a:solidFill>
                  <a:srgbClr val="385995"/>
                </a:solidFill>
                <a:latin typeface="Verdana" panose="020B0604030504040204" pitchFamily="34" charset="0"/>
                <a:ea typeface="Verdana" panose="020B0604030504040204" pitchFamily="34" charset="0"/>
                <a:cs typeface="Verdana" panose="020B0604030504040204" pitchFamily="34" charset="0"/>
              </a:rPr>
              <a:t>CONCEPTOS ASOCIADOS AL MERCADEO </a:t>
            </a:r>
          </a:p>
        </p:txBody>
      </p:sp>
      <p:cxnSp>
        <p:nvCxnSpPr>
          <p:cNvPr id="11" name="Straight Connector 16">
            <a:extLst>
              <a:ext uri="{FF2B5EF4-FFF2-40B4-BE49-F238E27FC236}">
                <a16:creationId xmlns:a16="http://schemas.microsoft.com/office/drawing/2014/main" id="{FA97A661-901E-7548-80E2-533D3C2BF79C}"/>
              </a:ext>
            </a:extLst>
          </p:cNvPr>
          <p:cNvCxnSpPr>
            <a:cxnSpLocks/>
          </p:cNvCxnSpPr>
          <p:nvPr/>
        </p:nvCxnSpPr>
        <p:spPr>
          <a:xfrm>
            <a:off x="0" y="2214392"/>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cxnSp>
        <p:nvCxnSpPr>
          <p:cNvPr id="12" name="Straight Connector 16">
            <a:extLst>
              <a:ext uri="{FF2B5EF4-FFF2-40B4-BE49-F238E27FC236}">
                <a16:creationId xmlns:a16="http://schemas.microsoft.com/office/drawing/2014/main" id="{FA97A661-901E-7548-80E2-533D3C2BF79C}"/>
              </a:ext>
            </a:extLst>
          </p:cNvPr>
          <p:cNvCxnSpPr>
            <a:cxnSpLocks/>
          </p:cNvCxnSpPr>
          <p:nvPr/>
        </p:nvCxnSpPr>
        <p:spPr>
          <a:xfrm>
            <a:off x="6305550" y="2257084"/>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13" name="Imagen 12"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039146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311727" y="1183336"/>
            <a:ext cx="10515600" cy="424732"/>
          </a:xfrm>
          <a:noFill/>
        </p:spPr>
        <p:txBody>
          <a:bodyPr vert="horz" wrap="square" lIns="91440" tIns="45720" rIns="91440" bIns="45720" rtlCol="0" anchor="b">
            <a:spAutoFit/>
          </a:bodyPr>
          <a:lstStyle/>
          <a:p>
            <a:pPr>
              <a:spcBef>
                <a:spcPts val="1000"/>
              </a:spcBef>
              <a:buFont typeface="Arial" panose="020B0604020202020204" pitchFamily="34" charset="0"/>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Mercado meta y mercado ideal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a:xfrm>
            <a:off x="311727" y="2150335"/>
            <a:ext cx="11617037" cy="4026627"/>
          </a:xfrm>
        </p:spPr>
        <p:txBody>
          <a:bodyPr>
            <a:normAutofit fontScale="92500" lnSpcReduction="10000"/>
          </a:bodyPr>
          <a:lstStyle/>
          <a:p>
            <a:pPr marL="0" indent="0" algn="just">
              <a:buNone/>
            </a:pPr>
            <a:r>
              <a:rPr lang="es-ES" dirty="0"/>
              <a:t>Antes de ofrecer un servicio, producto o establecer un negocio, se debe validar la idea que se tiene de este; es decir, se debe verificar que exista un </a:t>
            </a:r>
            <a:r>
              <a:rPr lang="es-ES" b="1" dirty="0"/>
              <a:t>mercado interesado en consumir o comprar este servicio o producto</a:t>
            </a:r>
            <a:r>
              <a:rPr lang="es-ES" dirty="0"/>
              <a:t>. En otras palabras, cada propuesta de servicio o producto debería estar respaldada por la necesidad u oportunidad que plantea un </a:t>
            </a:r>
            <a:r>
              <a:rPr lang="es-ES" b="1" dirty="0"/>
              <a:t>mercado</a:t>
            </a:r>
            <a:r>
              <a:rPr lang="es-ES" dirty="0"/>
              <a:t> determinado.</a:t>
            </a:r>
          </a:p>
          <a:p>
            <a:pPr marL="0" indent="0" algn="just">
              <a:buNone/>
            </a:pPr>
            <a:endParaRPr lang="es-ES" dirty="0"/>
          </a:p>
          <a:p>
            <a:pPr marL="0" indent="0" algn="just">
              <a:buNone/>
            </a:pPr>
            <a:r>
              <a:rPr lang="es-ES" b="1" dirty="0"/>
              <a:t>Por ejemplo: </a:t>
            </a:r>
            <a:r>
              <a:rPr lang="es-ES" dirty="0"/>
              <a:t>si tras el estudio de este curso nos gustaría incorporar un pediluvio a nuestras instalaciones, antes de realizar la inversión lo ideal es estudiar la necesidad o interés de nuestra clientela. Para esto se recomienda, por ejemplo, realizar encuentras, conversar con la clientela o realizar estudios de viabilidad de otras empresas que ofrecen el servicio.</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18</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825336"/>
            <a:ext cx="699135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7" name="Título 1"/>
          <p:cNvSpPr txBox="1">
            <a:spLocks/>
          </p:cNvSpPr>
          <p:nvPr/>
        </p:nvSpPr>
        <p:spPr>
          <a:xfrm>
            <a:off x="542925" y="221657"/>
            <a:ext cx="11106150" cy="83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dirty="0">
                <a:solidFill>
                  <a:srgbClr val="385995"/>
                </a:solidFill>
                <a:latin typeface="Verdana" panose="020B0604030504040204" pitchFamily="34" charset="0"/>
                <a:ea typeface="Verdana" panose="020B0604030504040204" pitchFamily="34" charset="0"/>
                <a:cs typeface="Verdana" panose="020B0604030504040204" pitchFamily="34" charset="0"/>
              </a:rPr>
              <a:t>CONCEPTOS ASOCIADOS AL MERCADEO </a:t>
            </a:r>
          </a:p>
        </p:txBody>
      </p: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534789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311727" y="2049187"/>
            <a:ext cx="11337348" cy="4127776"/>
          </a:xfrm>
        </p:spPr>
        <p:txBody>
          <a:bodyPr>
            <a:normAutofit fontScale="92500" lnSpcReduction="10000"/>
          </a:bodyPr>
          <a:lstStyle/>
          <a:p>
            <a:pPr marL="0" indent="0" algn="just">
              <a:buNone/>
            </a:pPr>
            <a:r>
              <a:rPr lang="es-ES" dirty="0"/>
              <a:t>El </a:t>
            </a:r>
            <a:r>
              <a:rPr lang="es-ES" b="1" dirty="0"/>
              <a:t>mercado meta </a:t>
            </a:r>
            <a:r>
              <a:rPr lang="es-ES" dirty="0"/>
              <a:t>es el mercado al cual se apunta a llegar conforme se desarrolla el producto.</a:t>
            </a:r>
          </a:p>
          <a:p>
            <a:pPr marL="0" indent="0" algn="just">
              <a:buNone/>
            </a:pPr>
            <a:r>
              <a:rPr lang="es-ES" dirty="0"/>
              <a:t>El </a:t>
            </a:r>
            <a:r>
              <a:rPr lang="es-ES" b="1" dirty="0"/>
              <a:t>mercado ideal</a:t>
            </a:r>
            <a:r>
              <a:rPr lang="es-ES" dirty="0"/>
              <a:t>, por otra parte, lo constituye la población general a la cual el producto puede ofrecerle mucho valor, incluso si no está incluido en el mercado meta.</a:t>
            </a:r>
          </a:p>
          <a:p>
            <a:pPr marL="0" indent="0" algn="just">
              <a:buNone/>
            </a:pPr>
            <a:endParaRPr lang="es-ES" dirty="0"/>
          </a:p>
          <a:p>
            <a:pPr marL="0" indent="0" algn="just">
              <a:buNone/>
            </a:pPr>
            <a:r>
              <a:rPr lang="es-ES" b="1" dirty="0"/>
              <a:t>Por ejemplo</a:t>
            </a:r>
            <a:r>
              <a:rPr lang="es-ES" dirty="0"/>
              <a:t>: podemos desarrollar una oferta enfocada en personas con trastornos de la circulación en miembros inferiores: este sería nuestro </a:t>
            </a:r>
            <a:r>
              <a:rPr lang="es-ES" b="1" dirty="0"/>
              <a:t>mercado meta</a:t>
            </a:r>
            <a:r>
              <a:rPr lang="es-ES" dirty="0"/>
              <a:t>. Sin embargo, este mismo tratamiento podría resultar muy beneficioso también para personas que realizan actividad física, caminatas o algún otro servicio complementario; en este caso, este sería nuestro </a:t>
            </a:r>
            <a:r>
              <a:rPr lang="es-ES" b="1" dirty="0"/>
              <a:t>mercado ideal</a:t>
            </a:r>
            <a:r>
              <a:rPr lang="es-ES" dirty="0"/>
              <a:t>.</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19</a:t>
            </a:fld>
            <a:endParaRPr lang="es-CR"/>
          </a:p>
        </p:txBody>
      </p:sp>
      <p:sp>
        <p:nvSpPr>
          <p:cNvPr id="6" name="Título 1"/>
          <p:cNvSpPr txBox="1">
            <a:spLocks/>
          </p:cNvSpPr>
          <p:nvPr/>
        </p:nvSpPr>
        <p:spPr>
          <a:xfrm>
            <a:off x="401778" y="1089312"/>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buFont typeface="Arial" panose="020B0604020202020204" pitchFamily="34" charset="0"/>
              <a:buNone/>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Mercado meta y mercado ideal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617520"/>
            <a:ext cx="699135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8" name="Título 1"/>
          <p:cNvSpPr txBox="1">
            <a:spLocks/>
          </p:cNvSpPr>
          <p:nvPr/>
        </p:nvSpPr>
        <p:spPr>
          <a:xfrm>
            <a:off x="542925" y="242439"/>
            <a:ext cx="11106150" cy="83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dirty="0">
                <a:solidFill>
                  <a:srgbClr val="385995"/>
                </a:solidFill>
                <a:latin typeface="Verdana" panose="020B0604030504040204" pitchFamily="34" charset="0"/>
                <a:ea typeface="Verdana" panose="020B0604030504040204" pitchFamily="34" charset="0"/>
                <a:cs typeface="Verdana" panose="020B0604030504040204" pitchFamily="34" charset="0"/>
              </a:rPr>
              <a:t>CONCEPTOS ASOCIADOS AL MERCADEO </a:t>
            </a:r>
          </a:p>
        </p:txBody>
      </p: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29455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0" y="1860917"/>
            <a:ext cx="12192000" cy="2387600"/>
          </a:xfrm>
          <a:solidFill>
            <a:schemeClr val="bg1">
              <a:alpha val="58000"/>
            </a:schemeClr>
          </a:solidFill>
        </p:spPr>
        <p:txBody>
          <a:bodyPr vert="horz" lIns="91440" tIns="45720" rIns="91440" bIns="45720" rtlCol="0" anchor="ctr">
            <a:normAutofit/>
          </a:bodyPr>
          <a:lstStyle/>
          <a:p>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PLANIFICACIÓN ESTRATÉGICA PARA EL ESTABLECIMIENTO DE UN CENTRO TERMAL, </a:t>
            </a:r>
            <a:r>
              <a:rPr lang="es-CR" sz="3600" b="1" i="1" dirty="0">
                <a:solidFill>
                  <a:srgbClr val="385995"/>
                </a:solidFill>
                <a:latin typeface="Verdana" panose="020B0604030504040204" pitchFamily="34" charset="0"/>
                <a:ea typeface="Verdana" panose="020B0604030504040204" pitchFamily="34" charset="0"/>
                <a:cs typeface="Verdana" panose="020B0604030504040204" pitchFamily="34" charset="0"/>
              </a:rPr>
              <a:t>SPA</a:t>
            </a: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 O TALASO</a:t>
            </a:r>
          </a:p>
        </p:txBody>
      </p:sp>
    </p:spTree>
    <p:extLst>
      <p:ext uri="{BB962C8B-B14F-4D97-AF65-F5344CB8AC3E}">
        <p14:creationId xmlns:p14="http://schemas.microsoft.com/office/powerpoint/2010/main" val="51486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838200" y="2182091"/>
            <a:ext cx="10515600" cy="3994872"/>
          </a:xfrm>
        </p:spPr>
        <p:txBody>
          <a:bodyPr>
            <a:normAutofit/>
          </a:bodyPr>
          <a:lstStyle/>
          <a:p>
            <a:pPr marL="0" indent="0" algn="just">
              <a:buNone/>
            </a:pPr>
            <a:r>
              <a:rPr lang="es-ES" dirty="0"/>
              <a:t>Es un proceso donde se divide un mercado en grupos más pequeños, con necesidades y características similares. Esta división se hace de acuerdo con sus características, las cuales influyen a la hora en que la persona consumidora va a tomar la </a:t>
            </a:r>
            <a:r>
              <a:rPr lang="es-ES" b="1" dirty="0"/>
              <a:t>decisión de compra</a:t>
            </a:r>
            <a:r>
              <a:rPr lang="es-ES" dirty="0"/>
              <a:t>.</a:t>
            </a:r>
          </a:p>
          <a:p>
            <a:pPr marL="0" indent="0" algn="just">
              <a:buNone/>
            </a:pPr>
            <a:endParaRPr lang="es-ES" dirty="0"/>
          </a:p>
          <a:p>
            <a:pPr marL="0" indent="0" algn="just">
              <a:buNone/>
            </a:pPr>
            <a:r>
              <a:rPr lang="es-ES" dirty="0"/>
              <a:t>Por lo general, la elaboración de la oferta de servicios debe considerar esta segmentación; de esta forma, debe ofrecer una amplia diversidad de servicios que se puedan adaptar a los intereses y necesidades de cada grupo.</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20</a:t>
            </a:fld>
            <a:endParaRPr lang="es-CR"/>
          </a:p>
        </p:txBody>
      </p:sp>
      <p:sp>
        <p:nvSpPr>
          <p:cNvPr id="6" name="Título 1"/>
          <p:cNvSpPr txBox="1">
            <a:spLocks/>
          </p:cNvSpPr>
          <p:nvPr/>
        </p:nvSpPr>
        <p:spPr>
          <a:xfrm>
            <a:off x="542925" y="1290133"/>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La segmentación del mercado</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808018"/>
            <a:ext cx="6130636"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8" name="Título 1"/>
          <p:cNvSpPr txBox="1">
            <a:spLocks/>
          </p:cNvSpPr>
          <p:nvPr/>
        </p:nvSpPr>
        <p:spPr>
          <a:xfrm>
            <a:off x="542925" y="242439"/>
            <a:ext cx="11106150" cy="83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dirty="0">
                <a:solidFill>
                  <a:srgbClr val="385995"/>
                </a:solidFill>
                <a:latin typeface="Verdana" panose="020B0604030504040204" pitchFamily="34" charset="0"/>
                <a:ea typeface="Verdana" panose="020B0604030504040204" pitchFamily="34" charset="0"/>
                <a:cs typeface="Verdana" panose="020B0604030504040204" pitchFamily="34" charset="0"/>
              </a:rPr>
              <a:t>CONCEPTOS ASOCIADOS AL MERCADEO </a:t>
            </a:r>
          </a:p>
        </p:txBody>
      </p: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203499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838200" y="2534773"/>
            <a:ext cx="10515600" cy="3642189"/>
          </a:xfrm>
        </p:spPr>
        <p:txBody>
          <a:bodyPr>
            <a:normAutofit/>
          </a:bodyPr>
          <a:lstStyle/>
          <a:p>
            <a:pPr marL="0" indent="0" algn="just">
              <a:buNone/>
            </a:pPr>
            <a:r>
              <a:rPr lang="es-ES" dirty="0"/>
              <a:t>Es un proceso a través del cual se logra que un producto o servicio tenga personas que lo consuman. La captación de clientela consiste en lograr que cada vez sean más los(as) clientes(as) que requieran o consuman.</a:t>
            </a:r>
          </a:p>
          <a:p>
            <a:pPr marL="0" indent="0" algn="just">
              <a:buNone/>
            </a:pPr>
            <a:endParaRPr lang="es-ES" dirty="0"/>
          </a:p>
          <a:p>
            <a:pPr marL="0" indent="0" algn="just">
              <a:buNone/>
            </a:pPr>
            <a:r>
              <a:rPr lang="es-ES" dirty="0"/>
              <a:t>Para lograr la captación se utilizan diversidad de estrategias (publicidad, comunicación, estrategias de ventas, estrategias promocionales, entre otras).</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21</a:t>
            </a:fld>
            <a:endParaRPr lang="es-CR"/>
          </a:p>
        </p:txBody>
      </p:sp>
      <p:sp>
        <p:nvSpPr>
          <p:cNvPr id="6" name="Título 1"/>
          <p:cNvSpPr txBox="1">
            <a:spLocks/>
          </p:cNvSpPr>
          <p:nvPr/>
        </p:nvSpPr>
        <p:spPr>
          <a:xfrm>
            <a:off x="542925" y="1290133"/>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Captación de clientela</a:t>
            </a: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782147"/>
            <a:ext cx="4693298"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8" name="Título 1"/>
          <p:cNvSpPr txBox="1">
            <a:spLocks/>
          </p:cNvSpPr>
          <p:nvPr/>
        </p:nvSpPr>
        <p:spPr>
          <a:xfrm>
            <a:off x="542925" y="242439"/>
            <a:ext cx="11106150" cy="83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dirty="0">
                <a:solidFill>
                  <a:srgbClr val="385995"/>
                </a:solidFill>
                <a:latin typeface="Verdana" panose="020B0604030504040204" pitchFamily="34" charset="0"/>
                <a:ea typeface="Verdana" panose="020B0604030504040204" pitchFamily="34" charset="0"/>
                <a:cs typeface="Verdana" panose="020B0604030504040204" pitchFamily="34" charset="0"/>
              </a:rPr>
              <a:t>CONCEPTOS ASOCIADOS AL MERCADEO </a:t>
            </a:r>
          </a:p>
        </p:txBody>
      </p: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699994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p:txBody>
          <a:bodyPr>
            <a:normAutofit/>
          </a:bodyPr>
          <a:lstStyle/>
          <a:p>
            <a:pPr algn="just"/>
            <a:r>
              <a:rPr lang="es-CR" dirty="0"/>
              <a:t>El mercadeo está en constante cambio. Es decir, se deben estar redefiniendo las estrategias y replanteando objetivos.</a:t>
            </a:r>
          </a:p>
          <a:p>
            <a:pPr algn="just"/>
            <a:r>
              <a:rPr lang="es-CR" dirty="0"/>
              <a:t>La competencia nunca duerme. Ante esto, se debe siempre innovar.</a:t>
            </a:r>
          </a:p>
          <a:p>
            <a:pPr algn="just"/>
            <a:r>
              <a:rPr lang="es-CR" dirty="0"/>
              <a:t>Los(as) consumidores(as) olvidan rápido; por eso, debemos estar ofreciendo cada vez más experiencias significativas y diferentes.</a:t>
            </a:r>
          </a:p>
          <a:p>
            <a:pPr algn="just"/>
            <a:r>
              <a:rPr lang="es-CR" dirty="0"/>
              <a:t>El mercadeo es necesario para el crecimiento económico de las empresas.</a:t>
            </a:r>
          </a:p>
          <a:p>
            <a:pPr algn="just"/>
            <a:r>
              <a:rPr lang="es-CR" dirty="0"/>
              <a:t>El mercadeo está íntimamente relacionado con el servicio a la clientela.</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22</a:t>
            </a:fld>
            <a:endParaRPr lang="es-CR"/>
          </a:p>
        </p:txBody>
      </p:sp>
      <p:sp>
        <p:nvSpPr>
          <p:cNvPr id="6" name="Título 1"/>
          <p:cNvSpPr txBox="1">
            <a:spLocks/>
          </p:cNvSpPr>
          <p:nvPr/>
        </p:nvSpPr>
        <p:spPr>
          <a:xfrm>
            <a:off x="838200" y="923056"/>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buFont typeface="Arial" panose="020B0604020202020204" pitchFamily="34" charset="0"/>
              <a:buNone/>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Importante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409700"/>
            <a:ext cx="3331029" cy="8553"/>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507116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051" y="2008982"/>
            <a:ext cx="10373285" cy="2852737"/>
          </a:xfrm>
        </p:spPr>
        <p:txBody>
          <a:bodyPr vert="horz" lIns="91440" tIns="45720" rIns="91440" bIns="45720" rtlCol="0" anchor="ctr">
            <a:normAutofit/>
          </a:bodyPr>
          <a:lstStyle/>
          <a:p>
            <a:r>
              <a:rPr lang="es-ES" sz="4000" b="1" dirty="0">
                <a:solidFill>
                  <a:srgbClr val="385995"/>
                </a:solidFill>
                <a:latin typeface="Verdana" panose="020B0604030504040204" pitchFamily="34" charset="0"/>
                <a:ea typeface="Verdana" panose="020B0604030504040204" pitchFamily="34" charset="0"/>
                <a:cs typeface="Verdana" panose="020B0604030504040204" pitchFamily="34" charset="0"/>
              </a:rPr>
              <a:t>Fijación de precios</a:t>
            </a:r>
            <a:endPar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23</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19051" y="3782291"/>
            <a:ext cx="538076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237090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161309"/>
            <a:ext cx="10515600" cy="4015654"/>
          </a:xfrm>
        </p:spPr>
        <p:txBody>
          <a:bodyPr>
            <a:normAutofit/>
          </a:bodyPr>
          <a:lstStyle/>
          <a:p>
            <a:pPr marL="0" indent="0" algn="just">
              <a:buNone/>
            </a:pPr>
            <a:r>
              <a:rPr lang="es-ES" dirty="0"/>
              <a:t>Un buen producto o servicio no es garantía de éxito; el precio debe ser justo para la calidad del servicio y suficiente para generar ganancias.</a:t>
            </a:r>
          </a:p>
          <a:p>
            <a:pPr marL="0" indent="0" algn="just">
              <a:buNone/>
            </a:pPr>
            <a:endParaRPr lang="es-ES" dirty="0"/>
          </a:p>
          <a:p>
            <a:pPr marL="0" indent="0" algn="just">
              <a:buNone/>
            </a:pPr>
            <a:r>
              <a:rPr lang="es-ES" dirty="0"/>
              <a:t>La mayoría de veces se fijan sus precios de manera tradicional, es decir, cobran lo mismo que sus competidores. Sin embargo, el precio debería ser adaptado a la clientela, tipo de centro, calidad del servicio, materia prima utilizada, entre otros aspectos.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24</a:t>
            </a:fld>
            <a:endParaRPr lang="es-CR"/>
          </a:p>
        </p:txBody>
      </p:sp>
      <p:sp>
        <p:nvSpPr>
          <p:cNvPr id="6" name="Título 1"/>
          <p:cNvSpPr txBox="1">
            <a:spLocks/>
          </p:cNvSpPr>
          <p:nvPr/>
        </p:nvSpPr>
        <p:spPr>
          <a:xfrm>
            <a:off x="838200" y="923056"/>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Precio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368570"/>
            <a:ext cx="2514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Tree>
    <p:extLst>
      <p:ext uri="{BB962C8B-B14F-4D97-AF65-F5344CB8AC3E}">
        <p14:creationId xmlns:p14="http://schemas.microsoft.com/office/powerpoint/2010/main" val="900963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Estimación o fijación de precios </a:t>
            </a:r>
          </a:p>
        </p:txBody>
      </p:sp>
      <p:sp>
        <p:nvSpPr>
          <p:cNvPr id="3" name="Marcador de contenido 2"/>
          <p:cNvSpPr>
            <a:spLocks noGrp="1"/>
          </p:cNvSpPr>
          <p:nvPr>
            <p:ph idx="1"/>
          </p:nvPr>
        </p:nvSpPr>
        <p:spPr/>
        <p:txBody>
          <a:bodyPr/>
          <a:lstStyle/>
          <a:p>
            <a:pPr marL="0" indent="0" algn="just">
              <a:buNone/>
            </a:pPr>
            <a:r>
              <a:rPr lang="es-ES" dirty="0"/>
              <a:t>El proceso de fijar un precio es, quizás, uno de los procesos en que más variantes pueden existir. Este proceso debe tomar en cuenta no solo las materias prima que se requieren para la prestación del servicio o la venta del bien, sino que además debe contemplar la complejidad técnica y/o especialización del mismo.</a:t>
            </a:r>
          </a:p>
          <a:p>
            <a:pPr marL="0" indent="0" algn="just">
              <a:buNone/>
            </a:pPr>
            <a:endParaRPr lang="es-ES" dirty="0"/>
          </a:p>
          <a:p>
            <a:pPr marL="0" indent="0" algn="just">
              <a:buNone/>
            </a:pPr>
            <a:r>
              <a:rPr lang="es-ES" dirty="0"/>
              <a:t>En general, a nivel financiero, se recomiendan cinco pasos que se deben contemplar antes de estimar los precios:</a:t>
            </a:r>
            <a:endParaRPr lang="es-CR" dirty="0"/>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25</a:t>
            </a:fld>
            <a:endParaRPr lang="es-CR"/>
          </a:p>
        </p:txBody>
      </p: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705896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838200" y="1995055"/>
            <a:ext cx="10515600" cy="4181908"/>
          </a:xfrm>
        </p:spPr>
        <p:txBody>
          <a:bodyPr>
            <a:normAutofit/>
          </a:bodyPr>
          <a:lstStyle/>
          <a:p>
            <a:pPr marL="0" indent="0" algn="just">
              <a:buNone/>
            </a:pPr>
            <a:r>
              <a:rPr lang="es-ES" b="1" dirty="0"/>
              <a:t>Paso 1. Selección del objetivo empresarial </a:t>
            </a:r>
          </a:p>
          <a:p>
            <a:pPr marL="0" indent="0" algn="just">
              <a:buNone/>
            </a:pPr>
            <a:endParaRPr lang="es-ES" dirty="0"/>
          </a:p>
          <a:p>
            <a:pPr marL="0" indent="0" algn="just">
              <a:buNone/>
            </a:pPr>
            <a:r>
              <a:rPr lang="es-ES" dirty="0"/>
              <a:t>El objetivo al lanzar un producto o servicio al mercado puede variar. </a:t>
            </a:r>
          </a:p>
          <a:p>
            <a:pPr marL="0" indent="0" algn="just">
              <a:buNone/>
            </a:pPr>
            <a:r>
              <a:rPr lang="es-ES" dirty="0"/>
              <a:t>Se puede buscar:</a:t>
            </a:r>
          </a:p>
          <a:p>
            <a:pPr algn="just"/>
            <a:r>
              <a:rPr lang="es-ES" dirty="0"/>
              <a:t>El posicionamiento en el mercado</a:t>
            </a:r>
          </a:p>
          <a:p>
            <a:pPr algn="just"/>
            <a:r>
              <a:rPr lang="es-ES" dirty="0"/>
              <a:t>La estabilización de este</a:t>
            </a:r>
          </a:p>
          <a:p>
            <a:pPr algn="just"/>
            <a:r>
              <a:rPr lang="es-ES" dirty="0"/>
              <a:t>Retar a la competencia</a:t>
            </a:r>
          </a:p>
          <a:p>
            <a:pPr algn="just"/>
            <a:r>
              <a:rPr lang="es-ES" dirty="0"/>
              <a:t>Maximizar ganancias</a:t>
            </a:r>
          </a:p>
          <a:p>
            <a:pPr marL="0" indent="0" algn="just">
              <a:buNone/>
            </a:pPr>
            <a:endParaRPr lang="es-ES" dirty="0"/>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26</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para fijar el precio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491736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81891" y="1825625"/>
            <a:ext cx="11035145" cy="4351338"/>
          </a:xfrm>
        </p:spPr>
        <p:txBody>
          <a:bodyPr>
            <a:normAutofit/>
          </a:bodyPr>
          <a:lstStyle/>
          <a:p>
            <a:pPr marL="0" indent="0" algn="just">
              <a:buNone/>
            </a:pPr>
            <a:r>
              <a:rPr lang="es-ES" b="1" dirty="0"/>
              <a:t>Paso 2. Determinación de la demanda </a:t>
            </a:r>
            <a:endParaRPr lang="es-ES" dirty="0"/>
          </a:p>
          <a:p>
            <a:pPr marL="0" indent="0" algn="just">
              <a:buNone/>
            </a:pPr>
            <a:r>
              <a:rPr lang="es-ES" dirty="0"/>
              <a:t>Se debe determinar cuál es el mercado que se quiere alcanzar y cómo responde este a un rango o a un cambio de precios.</a:t>
            </a:r>
          </a:p>
          <a:p>
            <a:pPr marL="0" indent="0" algn="just">
              <a:buNone/>
            </a:pPr>
            <a:r>
              <a:rPr lang="es-ES" dirty="0"/>
              <a:t>No siempre un incremento en el precio implica una baja en la demanda. Muchas veces, principalmente en las industrias de prestigio, un precio elevado es atractivo porque hace referencia a la exclusividad. Por supuesto que la calidad del producto tiene que corresponder a este sentido de prestigio.</a:t>
            </a:r>
          </a:p>
          <a:p>
            <a:pPr marL="0" indent="0" algn="just">
              <a:buNone/>
            </a:pPr>
            <a:r>
              <a:rPr lang="es-ES" dirty="0"/>
              <a:t>Un incremento repentino e injustificado del precio si disminuirá probablemente la demanda.</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27</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para fijar el precio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038158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61109" y="1423851"/>
            <a:ext cx="10792691" cy="4880248"/>
          </a:xfrm>
        </p:spPr>
        <p:txBody>
          <a:bodyPr>
            <a:normAutofit/>
          </a:bodyPr>
          <a:lstStyle/>
          <a:p>
            <a:pPr marL="0" indent="0" algn="just">
              <a:buNone/>
            </a:pPr>
            <a:endParaRPr lang="es-ES" dirty="0"/>
          </a:p>
          <a:p>
            <a:pPr marL="0" indent="0" algn="just">
              <a:buNone/>
            </a:pPr>
            <a:r>
              <a:rPr lang="es-ES" b="1" dirty="0"/>
              <a:t>Paso 3. Estimación de costos </a:t>
            </a:r>
          </a:p>
          <a:p>
            <a:pPr marL="0" indent="0" algn="just">
              <a:buNone/>
            </a:pPr>
            <a:endParaRPr lang="es-ES" dirty="0"/>
          </a:p>
          <a:p>
            <a:pPr marL="0" indent="0" algn="just">
              <a:buNone/>
            </a:pPr>
            <a:r>
              <a:rPr lang="es-ES" dirty="0"/>
              <a:t>Es indispensable tener claridad sobre los costos totales en los que se incurre para ofrecer un servicio o producto, ya que esto establecerá el límite inferior de fijación del precio (ejemplo: cuánto se gasta de aceite, de arcilla, cuánto se gasta de agua en cada tratamiento, entre otros).</a:t>
            </a:r>
          </a:p>
          <a:p>
            <a:pPr marL="0" indent="0" algn="just">
              <a:buNone/>
            </a:pPr>
            <a:endParaRPr lang="es-ES" dirty="0"/>
          </a:p>
          <a:p>
            <a:pPr marL="0" indent="0" algn="just">
              <a:buNone/>
            </a:pPr>
            <a:r>
              <a:rPr lang="es-ES" dirty="0"/>
              <a:t>La demanda establece el </a:t>
            </a:r>
            <a:r>
              <a:rPr lang="es-ES" b="1" dirty="0"/>
              <a:t>límite superior </a:t>
            </a:r>
            <a:r>
              <a:rPr lang="es-ES" dirty="0"/>
              <a:t>para fijar un precio, y los costos, el </a:t>
            </a:r>
            <a:r>
              <a:rPr lang="es-ES" b="1" dirty="0"/>
              <a:t>límite inferior</a:t>
            </a:r>
            <a:r>
              <a:rPr lang="es-ES" dirty="0"/>
              <a:t>.</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28</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para fijar el precio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229054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61109" y="1423851"/>
            <a:ext cx="10792691" cy="4880248"/>
          </a:xfrm>
        </p:spPr>
        <p:txBody>
          <a:bodyPr>
            <a:normAutofit/>
          </a:bodyPr>
          <a:lstStyle/>
          <a:p>
            <a:pPr marL="0" indent="0" algn="just">
              <a:buNone/>
            </a:pPr>
            <a:endParaRPr lang="es-ES" dirty="0"/>
          </a:p>
          <a:p>
            <a:pPr marL="0" indent="0" algn="just">
              <a:buNone/>
            </a:pPr>
            <a:r>
              <a:rPr lang="es-ES" b="1" dirty="0"/>
              <a:t>Paso 4. Análisis de la competencia y su oferta </a:t>
            </a:r>
          </a:p>
          <a:p>
            <a:pPr marL="0" indent="0" algn="just">
              <a:buNone/>
            </a:pPr>
            <a:endParaRPr lang="es-ES" b="1" dirty="0"/>
          </a:p>
          <a:p>
            <a:pPr marL="0" indent="0" algn="just">
              <a:buNone/>
            </a:pPr>
            <a:r>
              <a:rPr lang="es-ES" dirty="0"/>
              <a:t>Lo ideal al fijar precios es estar consciente o al tanto de los precios que proponen productos similares en el mercado. Esto apoyará la toma de decisiones y permitirá justificar el objetivo empresarial y la decisión de los precios.</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29</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para fijar el precio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60148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0" y="1860917"/>
            <a:ext cx="12192000" cy="2387600"/>
          </a:xfrm>
          <a:solidFill>
            <a:schemeClr val="bg1">
              <a:alpha val="58000"/>
            </a:schemeClr>
          </a:solidFill>
        </p:spPr>
        <p:txBody>
          <a:bodyPr vert="horz" lIns="91440" tIns="45720" rIns="91440" bIns="45720" rtlCol="0" anchor="ctr">
            <a:normAutofit/>
          </a:bodyPr>
          <a:lstStyle/>
          <a:p>
            <a:r>
              <a:rPr lang="es-CR" sz="4400" b="1" dirty="0">
                <a:solidFill>
                  <a:srgbClr val="385995"/>
                </a:solidFill>
                <a:latin typeface="Verdana" panose="020B0604030504040204" pitchFamily="34" charset="0"/>
                <a:ea typeface="Verdana" panose="020B0604030504040204" pitchFamily="34" charset="0"/>
                <a:cs typeface="Verdana" panose="020B0604030504040204" pitchFamily="34" charset="0"/>
              </a:rPr>
              <a:t>PLANIFICACIÓN FINANCIERA</a:t>
            </a:r>
          </a:p>
        </p:txBody>
      </p:sp>
      <p:sp>
        <p:nvSpPr>
          <p:cNvPr id="3" name="Marcador de pie de página 3"/>
          <p:cNvSpPr>
            <a:spLocks noGrp="1"/>
          </p:cNvSpPr>
          <p:nvPr>
            <p:ph type="ftr" sz="quarter" idx="11"/>
          </p:nvPr>
        </p:nvSpPr>
        <p:spPr>
          <a:xfrm>
            <a:off x="0" y="6492875"/>
            <a:ext cx="4114800" cy="365125"/>
          </a:xfrm>
        </p:spPr>
        <p:txBody>
          <a:body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399168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61109" y="1423851"/>
            <a:ext cx="10792691" cy="4880248"/>
          </a:xfrm>
        </p:spPr>
        <p:txBody>
          <a:bodyPr>
            <a:normAutofit lnSpcReduction="10000"/>
          </a:bodyPr>
          <a:lstStyle/>
          <a:p>
            <a:pPr marL="0" indent="0" algn="just">
              <a:buNone/>
            </a:pPr>
            <a:endParaRPr lang="es-ES" dirty="0"/>
          </a:p>
          <a:p>
            <a:pPr marL="0" indent="0" algn="just">
              <a:buNone/>
            </a:pPr>
            <a:r>
              <a:rPr lang="es-ES" b="1" dirty="0"/>
              <a:t>Paso 5. Selección de la metodología de fijación de precios </a:t>
            </a:r>
          </a:p>
          <a:p>
            <a:pPr marL="0" indent="0" algn="just">
              <a:buNone/>
            </a:pPr>
            <a:endParaRPr lang="es-ES" dirty="0"/>
          </a:p>
          <a:p>
            <a:pPr marL="0" indent="0" algn="just">
              <a:buNone/>
            </a:pPr>
            <a:r>
              <a:rPr lang="es-ES" dirty="0"/>
              <a:t>Puede ser por: </a:t>
            </a:r>
          </a:p>
          <a:p>
            <a:pPr marL="0" indent="0" algn="just">
              <a:buNone/>
            </a:pPr>
            <a:r>
              <a:rPr lang="es-ES" dirty="0"/>
              <a:t>● </a:t>
            </a:r>
            <a:r>
              <a:rPr lang="es-ES" b="1" dirty="0"/>
              <a:t>Incremento de los costos</a:t>
            </a:r>
            <a:r>
              <a:rPr lang="es-ES" dirty="0"/>
              <a:t>: se define y varía según los costos fijos de una producción en particular. Por ejemplo: un bloqueador solar en enero puede variar mucho el precio al de un bloqueador solar en octubre.</a:t>
            </a:r>
          </a:p>
          <a:p>
            <a:pPr marL="0" indent="0" algn="just">
              <a:buNone/>
            </a:pPr>
            <a:r>
              <a:rPr lang="es-ES" dirty="0"/>
              <a:t>● </a:t>
            </a:r>
            <a:r>
              <a:rPr lang="es-ES" b="1" dirty="0"/>
              <a:t>Condiciones de mercado</a:t>
            </a:r>
            <a:r>
              <a:rPr lang="es-ES" dirty="0"/>
              <a:t>: toma en cuenta factores externos como tendencias, volumen de un mercado en específico, etc. Por ejemplo, la venta de bloqueadores es más grande en la playa que en la montaña. Pasa lo mismo con los productos de temporada.</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30</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para fijar el precio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896958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Fijación de precios y gestión de </a:t>
            </a:r>
            <a:r>
              <a:rPr lang="es-CR" sz="3600" b="1" i="1" dirty="0">
                <a:solidFill>
                  <a:srgbClr val="385995"/>
                </a:solidFill>
                <a:latin typeface="Verdana" panose="020B0604030504040204" pitchFamily="34" charset="0"/>
                <a:ea typeface="Verdana" panose="020B0604030504040204" pitchFamily="34" charset="0"/>
                <a:cs typeface="Verdana" panose="020B0604030504040204" pitchFamily="34" charset="0"/>
              </a:rPr>
              <a:t>stock</a:t>
            </a:r>
          </a:p>
        </p:txBody>
      </p:sp>
      <p:sp>
        <p:nvSpPr>
          <p:cNvPr id="3" name="Marcador de contenido 2"/>
          <p:cNvSpPr>
            <a:spLocks noGrp="1"/>
          </p:cNvSpPr>
          <p:nvPr>
            <p:ph idx="1"/>
          </p:nvPr>
        </p:nvSpPr>
        <p:spPr/>
        <p:txBody>
          <a:bodyPr>
            <a:normAutofit/>
          </a:bodyPr>
          <a:lstStyle/>
          <a:p>
            <a:pPr marL="0" indent="0" algn="just">
              <a:buNone/>
            </a:pPr>
            <a:r>
              <a:rPr lang="es-ES" dirty="0"/>
              <a:t>La venta de productos en un centro tiene como objetivo incrementar/complementar sus beneficios.</a:t>
            </a:r>
          </a:p>
          <a:p>
            <a:pPr marL="0" indent="0" algn="just">
              <a:buNone/>
            </a:pPr>
            <a:endParaRPr lang="es-ES" dirty="0"/>
          </a:p>
          <a:p>
            <a:pPr marL="0" indent="0" algn="just">
              <a:buNone/>
            </a:pPr>
            <a:r>
              <a:rPr lang="es-ES" dirty="0"/>
              <a:t>A la venta de servicios se une la venta de productos. Esta última debe contribuir para tener una mejor imagen y una mayor venta de los primeros, porque los productos vendidos transmiten por sí mismos la filosofía y el espíritu del centro.</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31</a:t>
            </a:fld>
            <a:endParaRPr lang="es-CR"/>
          </a:p>
        </p:txBody>
      </p: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700933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Fijación de precios y gestión de </a:t>
            </a:r>
            <a:r>
              <a:rPr lang="es-CR" sz="3600" b="1" i="1" dirty="0">
                <a:solidFill>
                  <a:srgbClr val="385995"/>
                </a:solidFill>
                <a:latin typeface="Verdana" panose="020B0604030504040204" pitchFamily="34" charset="0"/>
                <a:ea typeface="Verdana" panose="020B0604030504040204" pitchFamily="34" charset="0"/>
                <a:cs typeface="Verdana" panose="020B0604030504040204" pitchFamily="34" charset="0"/>
              </a:rPr>
              <a:t>stock</a:t>
            </a:r>
          </a:p>
        </p:txBody>
      </p:sp>
      <p:sp>
        <p:nvSpPr>
          <p:cNvPr id="3" name="Marcador de contenido 2"/>
          <p:cNvSpPr>
            <a:spLocks noGrp="1"/>
          </p:cNvSpPr>
          <p:nvPr>
            <p:ph idx="1"/>
          </p:nvPr>
        </p:nvSpPr>
        <p:spPr>
          <a:xfrm>
            <a:off x="838200" y="1953491"/>
            <a:ext cx="10515600" cy="4223472"/>
          </a:xfrm>
        </p:spPr>
        <p:txBody>
          <a:bodyPr>
            <a:normAutofit/>
          </a:bodyPr>
          <a:lstStyle/>
          <a:p>
            <a:pPr marL="0" indent="0" algn="just">
              <a:buNone/>
            </a:pPr>
            <a:r>
              <a:rPr lang="es-ES" dirty="0"/>
              <a:t>Las personas profesionales del centro deben ser las encargadas de potenciar no solo la venta de tratamientos y paquetes sino también la venta de productos. Por esta razón, todas las personas deben tener dominio perfecto sobre todos los servicios y productos que se ofrecen.</a:t>
            </a:r>
          </a:p>
          <a:p>
            <a:pPr marL="0" indent="0" algn="just">
              <a:buNone/>
            </a:pPr>
            <a:endParaRPr lang="es-ES" dirty="0"/>
          </a:p>
          <a:p>
            <a:pPr marL="0" indent="0" algn="just">
              <a:buNone/>
            </a:pPr>
            <a:endParaRPr lang="es-ES" dirty="0"/>
          </a:p>
          <a:p>
            <a:pPr marL="0" indent="0" algn="ctr">
              <a:buNone/>
            </a:pPr>
            <a:r>
              <a:rPr lang="es-ES" sz="3200" b="1" i="1" dirty="0"/>
              <a:t>¡Es fundamental que la estrategia de ventas de un centro incluya acciones de formación en ventas para todos(as) los(as) empleados(as) del centro!</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32</a:t>
            </a:fld>
            <a:endParaRPr lang="es-CR"/>
          </a:p>
        </p:txBody>
      </p: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403408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Fijación de precios y gestión de </a:t>
            </a:r>
            <a:r>
              <a:rPr lang="es-CR" sz="3600" b="1" i="1" dirty="0">
                <a:solidFill>
                  <a:srgbClr val="385995"/>
                </a:solidFill>
                <a:latin typeface="Verdana" panose="020B0604030504040204" pitchFamily="34" charset="0"/>
                <a:ea typeface="Verdana" panose="020B0604030504040204" pitchFamily="34" charset="0"/>
                <a:cs typeface="Verdana" panose="020B0604030504040204" pitchFamily="34" charset="0"/>
              </a:rPr>
              <a:t>stock</a:t>
            </a:r>
          </a:p>
        </p:txBody>
      </p:sp>
      <p:sp>
        <p:nvSpPr>
          <p:cNvPr id="3" name="Marcador de contenido 2"/>
          <p:cNvSpPr>
            <a:spLocks noGrp="1"/>
          </p:cNvSpPr>
          <p:nvPr>
            <p:ph idx="1"/>
          </p:nvPr>
        </p:nvSpPr>
        <p:spPr>
          <a:xfrm>
            <a:off x="838200" y="1690688"/>
            <a:ext cx="10515600" cy="4486275"/>
          </a:xfrm>
        </p:spPr>
        <p:txBody>
          <a:bodyPr>
            <a:normAutofit fontScale="92500"/>
          </a:bodyPr>
          <a:lstStyle/>
          <a:p>
            <a:pPr marL="0" indent="0" algn="just">
              <a:buNone/>
            </a:pPr>
            <a:r>
              <a:rPr lang="es-CR" dirty="0"/>
              <a:t>La gestión de los productos en el centro deberá ser asegurada por una persona responsable del servicio de aprovisionamiento y almacenamiento.</a:t>
            </a:r>
          </a:p>
          <a:p>
            <a:pPr marL="0" indent="0" algn="just">
              <a:buNone/>
            </a:pPr>
            <a:endParaRPr lang="es-CR" dirty="0"/>
          </a:p>
          <a:p>
            <a:pPr marL="0" indent="0" algn="just">
              <a:buNone/>
            </a:pPr>
            <a:r>
              <a:rPr lang="es-CR" dirty="0"/>
              <a:t>Este(a) empleado(a) deberá realizar un control de caducidades e inventario, garantizando una respuesta rápida y satisfactoria a eventuales imprevistos.</a:t>
            </a:r>
          </a:p>
          <a:p>
            <a:pPr marL="0" indent="0" algn="just">
              <a:buNone/>
            </a:pPr>
            <a:endParaRPr lang="es-CR" dirty="0"/>
          </a:p>
          <a:p>
            <a:pPr marL="0" indent="0" algn="just">
              <a:buNone/>
            </a:pPr>
            <a:r>
              <a:rPr lang="es-CR" dirty="0"/>
              <a:t>El centro debe haber hecho previamente una evaluación de las necesidades de </a:t>
            </a:r>
            <a:r>
              <a:rPr lang="es-CR" i="1" dirty="0"/>
              <a:t>stocks</a:t>
            </a:r>
            <a:r>
              <a:rPr lang="es-CR" dirty="0"/>
              <a:t> de seguridad para los diferentes tipos de productos (de los destinados a venta directa y de los destinados a ser utilizados en cabina).</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33</a:t>
            </a:fld>
            <a:endParaRPr lang="es-CR"/>
          </a:p>
        </p:txBody>
      </p: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697483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pPr algn="ctr"/>
            <a:r>
              <a:rPr lang="es-CR" sz="3600" b="1" dirty="0">
                <a:solidFill>
                  <a:srgbClr val="385995"/>
                </a:solidFill>
                <a:latin typeface="Verdana" panose="020B0604030504040204" pitchFamily="34" charset="0"/>
                <a:ea typeface="Verdana" panose="020B0604030504040204" pitchFamily="34" charset="0"/>
                <a:cs typeface="Verdana" panose="020B0604030504040204" pitchFamily="34" charset="0"/>
              </a:rPr>
              <a:t>Fijación de precios y gestión de </a:t>
            </a:r>
            <a:r>
              <a:rPr lang="es-CR" sz="3600" b="1" i="1" dirty="0">
                <a:solidFill>
                  <a:srgbClr val="385995"/>
                </a:solidFill>
                <a:latin typeface="Verdana" panose="020B0604030504040204" pitchFamily="34" charset="0"/>
                <a:ea typeface="Verdana" panose="020B0604030504040204" pitchFamily="34" charset="0"/>
                <a:cs typeface="Verdana" panose="020B0604030504040204" pitchFamily="34" charset="0"/>
              </a:rPr>
              <a:t>stock</a:t>
            </a:r>
          </a:p>
        </p:txBody>
      </p:sp>
      <p:sp>
        <p:nvSpPr>
          <p:cNvPr id="3" name="Marcador de contenido 2"/>
          <p:cNvSpPr>
            <a:spLocks noGrp="1"/>
          </p:cNvSpPr>
          <p:nvPr>
            <p:ph idx="1"/>
          </p:nvPr>
        </p:nvSpPr>
        <p:spPr>
          <a:xfrm>
            <a:off x="602673" y="1953491"/>
            <a:ext cx="11055927" cy="4223472"/>
          </a:xfrm>
        </p:spPr>
        <p:txBody>
          <a:bodyPr>
            <a:normAutofit fontScale="92500"/>
          </a:bodyPr>
          <a:lstStyle/>
          <a:p>
            <a:pPr marL="0" indent="0" algn="just">
              <a:buNone/>
            </a:pPr>
            <a:r>
              <a:rPr lang="es-CR" dirty="0"/>
              <a:t>La introducción de nuevos productos en la oferta del centro deberá ser analizada teniendo en cuenta: la evolución del perfil de la clientela; la oferta de la competencia; la evolución de los productos y de las propuestas comerciales, y la necesidad de modernizar y diferenciar nuestra propia oferta.</a:t>
            </a:r>
          </a:p>
          <a:p>
            <a:pPr marL="0" indent="0" algn="just">
              <a:buNone/>
            </a:pPr>
            <a:endParaRPr lang="es-CR" dirty="0"/>
          </a:p>
          <a:p>
            <a:pPr marL="0" indent="0" algn="just">
              <a:buNone/>
            </a:pPr>
            <a:r>
              <a:rPr lang="es-CR" dirty="0"/>
              <a:t>La correcta gestión de </a:t>
            </a:r>
            <a:r>
              <a:rPr lang="es-CR" i="1" dirty="0"/>
              <a:t>stocks</a:t>
            </a:r>
            <a:r>
              <a:rPr lang="es-CR" dirty="0"/>
              <a:t> es un elemento clave de la rentabilidad del centro (como regla se debe procurar tener el menor </a:t>
            </a:r>
            <a:r>
              <a:rPr lang="es-CR" i="1" dirty="0"/>
              <a:t>stock</a:t>
            </a:r>
            <a:r>
              <a:rPr lang="es-CR" dirty="0"/>
              <a:t> posible de productos, para evitar rupturas, caducidades y reducción de la inversión).</a:t>
            </a:r>
          </a:p>
          <a:p>
            <a:pPr marL="0" indent="0" algn="just">
              <a:buNone/>
            </a:pPr>
            <a:endParaRPr lang="es-CR" dirty="0"/>
          </a:p>
          <a:p>
            <a:pPr marL="0" indent="0" algn="just">
              <a:buNone/>
            </a:pPr>
            <a:r>
              <a:rPr lang="es-CR" dirty="0"/>
              <a:t>La buena gestión depende también de una buena elección de proveedores.</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34</a:t>
            </a:fld>
            <a:endParaRPr lang="es-CR"/>
          </a:p>
        </p:txBody>
      </p: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46545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051" y="2008982"/>
            <a:ext cx="10373285" cy="2852737"/>
          </a:xfrm>
        </p:spPr>
        <p:txBody>
          <a:bodyPr vert="horz" lIns="91440" tIns="45720" rIns="91440" bIns="45720" rtlCol="0" anchor="ctr">
            <a:normAutofit/>
          </a:bodyPr>
          <a:lstStyle/>
          <a:p>
            <a:r>
              <a:rPr lang="es-ES" sz="4000" b="1" dirty="0">
                <a:solidFill>
                  <a:srgbClr val="385995"/>
                </a:solidFill>
                <a:latin typeface="Verdana" panose="020B0604030504040204" pitchFamily="34" charset="0"/>
                <a:ea typeface="Verdana" panose="020B0604030504040204" pitchFamily="34" charset="0"/>
                <a:cs typeface="Verdana" panose="020B0604030504040204" pitchFamily="34" charset="0"/>
              </a:rPr>
              <a:t>Promociones, ofertas y otros</a:t>
            </a:r>
            <a:endPar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35</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flipV="1">
            <a:off x="-19051" y="3805519"/>
            <a:ext cx="9916086" cy="1344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1958919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19545" y="1825625"/>
            <a:ext cx="11201400" cy="4351338"/>
          </a:xfrm>
        </p:spPr>
        <p:txBody>
          <a:bodyPr>
            <a:noAutofit/>
          </a:bodyPr>
          <a:lstStyle/>
          <a:p>
            <a:pPr marL="0" indent="0" algn="just">
              <a:buNone/>
            </a:pPr>
            <a:r>
              <a:rPr lang="es-CR" dirty="0"/>
              <a:t>Las promociones, ofertas, descuentos o similares son ejemplos de planes o estrategias </a:t>
            </a:r>
            <a:r>
              <a:rPr lang="es-CR" b="1" dirty="0"/>
              <a:t>promocionales</a:t>
            </a:r>
            <a:r>
              <a:rPr lang="es-CR" dirty="0"/>
              <a:t> de ventas.</a:t>
            </a:r>
          </a:p>
          <a:p>
            <a:pPr marL="0" indent="0" algn="just">
              <a:buNone/>
            </a:pPr>
            <a:endParaRPr lang="es-CR" dirty="0"/>
          </a:p>
          <a:p>
            <a:pPr marL="0" indent="0" algn="just">
              <a:buNone/>
            </a:pPr>
            <a:r>
              <a:rPr lang="es-CR" dirty="0"/>
              <a:t>En general, son estrategias que tienen el fin de </a:t>
            </a:r>
            <a:r>
              <a:rPr lang="es-CR" b="1" i="1" dirty="0"/>
              <a:t>persuadir a la clientela para que realice la compra</a:t>
            </a:r>
            <a:r>
              <a:rPr lang="es-CR" dirty="0"/>
              <a:t>.</a:t>
            </a:r>
          </a:p>
          <a:p>
            <a:pPr marL="0" indent="0" algn="just">
              <a:buNone/>
            </a:pPr>
            <a:endParaRPr lang="es-CR" dirty="0"/>
          </a:p>
          <a:p>
            <a:pPr marL="0" indent="0" algn="just">
              <a:buNone/>
            </a:pPr>
            <a:r>
              <a:rPr lang="es-CR" dirty="0"/>
              <a:t>Se realizan una vez que se tienen establecidos los precios de referencia y se han hecho los análisis respectivos (tener claridad en los costos).</a:t>
            </a:r>
          </a:p>
          <a:p>
            <a:pPr marL="0" indent="0" algn="just">
              <a:buNone/>
            </a:pP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36</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Definición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19349"/>
            <a:ext cx="2603241"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031297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495300" y="1688306"/>
            <a:ext cx="11201400" cy="4351338"/>
          </a:xfrm>
        </p:spPr>
        <p:txBody>
          <a:bodyPr>
            <a:noAutofit/>
          </a:bodyPr>
          <a:lstStyle/>
          <a:p>
            <a:pPr marL="0" indent="0" algn="just">
              <a:buNone/>
            </a:pPr>
            <a:endParaRPr lang="es-CR" sz="1600" dirty="0"/>
          </a:p>
          <a:p>
            <a:pPr marL="0" indent="0" algn="just">
              <a:buNone/>
            </a:pPr>
            <a:r>
              <a:rPr lang="es-CR" dirty="0"/>
              <a:t>Este tipo de estrategia es sumamente importante para:</a:t>
            </a:r>
          </a:p>
          <a:p>
            <a:pPr marL="0" indent="0" algn="just">
              <a:buNone/>
            </a:pPr>
            <a:endParaRPr lang="es-CR" sz="1050" dirty="0"/>
          </a:p>
          <a:p>
            <a:pPr algn="just">
              <a:buFont typeface="Wingdings" panose="05000000000000000000" pitchFamily="2" charset="2"/>
              <a:buChar char="ü"/>
            </a:pPr>
            <a:r>
              <a:rPr lang="es-CR" dirty="0"/>
              <a:t>Hacer más atractivo un servicio</a:t>
            </a:r>
          </a:p>
          <a:p>
            <a:pPr algn="just">
              <a:buFont typeface="Wingdings" panose="05000000000000000000" pitchFamily="2" charset="2"/>
              <a:buChar char="ü"/>
            </a:pPr>
            <a:r>
              <a:rPr lang="es-CR" dirty="0"/>
              <a:t>Adaptarse a una época especial (temporadas bajas, diciembre, entre otros)</a:t>
            </a:r>
          </a:p>
          <a:p>
            <a:pPr algn="just">
              <a:buFont typeface="Wingdings" panose="05000000000000000000" pitchFamily="2" charset="2"/>
              <a:buChar char="ü"/>
            </a:pPr>
            <a:r>
              <a:rPr lang="es-CR" dirty="0"/>
              <a:t>Generar más ganancias</a:t>
            </a:r>
          </a:p>
          <a:p>
            <a:pPr algn="just">
              <a:buFont typeface="Wingdings" panose="05000000000000000000" pitchFamily="2" charset="2"/>
              <a:buChar char="ü"/>
            </a:pPr>
            <a:r>
              <a:rPr lang="es-CR" dirty="0"/>
              <a:t>Dar a conocer una oferta nueva</a:t>
            </a:r>
          </a:p>
          <a:p>
            <a:pPr algn="just">
              <a:buFont typeface="Wingdings" panose="05000000000000000000" pitchFamily="2" charset="2"/>
              <a:buChar char="ü"/>
            </a:pPr>
            <a:r>
              <a:rPr lang="es-CR" dirty="0"/>
              <a:t>Posicionarse en el mercado</a:t>
            </a:r>
          </a:p>
          <a:p>
            <a:pPr algn="just">
              <a:buFont typeface="Wingdings" panose="05000000000000000000" pitchFamily="2" charset="2"/>
              <a:buChar char="ü"/>
            </a:pPr>
            <a:r>
              <a:rPr lang="es-CR" dirty="0"/>
              <a:t>(entre otros).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37</a:t>
            </a:fld>
            <a:endParaRPr lang="es-CR"/>
          </a:p>
        </p:txBody>
      </p:sp>
      <p:sp>
        <p:nvSpPr>
          <p:cNvPr id="8" name="Título 1"/>
          <p:cNvSpPr txBox="1">
            <a:spLocks/>
          </p:cNvSpPr>
          <p:nvPr/>
        </p:nvSpPr>
        <p:spPr>
          <a:xfrm>
            <a:off x="147452" y="892855"/>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Importancia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319349"/>
            <a:ext cx="2603241"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147565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19545" y="1825625"/>
            <a:ext cx="11201400" cy="4351338"/>
          </a:xfrm>
        </p:spPr>
        <p:txBody>
          <a:bodyPr>
            <a:noAutofit/>
          </a:bodyPr>
          <a:lstStyle/>
          <a:p>
            <a:pPr marL="0" indent="0" algn="just">
              <a:buNone/>
            </a:pPr>
            <a:r>
              <a:rPr lang="es-ES" dirty="0"/>
              <a:t>Para diseñar una estrategia de este tipo se recomienda:</a:t>
            </a:r>
          </a:p>
          <a:p>
            <a:pPr algn="just">
              <a:buFont typeface="Wingdings" panose="05000000000000000000" pitchFamily="2" charset="2"/>
              <a:buChar char="ü"/>
            </a:pPr>
            <a:r>
              <a:rPr lang="es-ES" dirty="0"/>
              <a:t>Detectar una oportunidad de promoción, la cual tiene que ver con el ambiente en sí; por ejemplo: hay una predisposición positiva en la demanda en ciertas épocas en las cuales se puede posicionar el producto a partir de sus diferencias o ventajas competitivas, brindando algún tipo de motivación emocional de compra.</a:t>
            </a:r>
          </a:p>
          <a:p>
            <a:pPr marL="0" indent="0" algn="just">
              <a:buNone/>
            </a:pPr>
            <a:endParaRPr lang="es-ES" dirty="0"/>
          </a:p>
          <a:p>
            <a:pPr algn="just">
              <a:buFont typeface="Wingdings" panose="05000000000000000000" pitchFamily="2" charset="2"/>
              <a:buChar char="ü"/>
            </a:pPr>
            <a:r>
              <a:rPr lang="es-ES" dirty="0"/>
              <a:t>Determinar los objetivos de enfoque de la promoción, los cuales pueden ser parte de los objetivos centrales de </a:t>
            </a:r>
            <a:r>
              <a:rPr lang="es-ES" i="1" dirty="0"/>
              <a:t>marketing</a:t>
            </a:r>
            <a:r>
              <a:rPr lang="es-ES" dirty="0"/>
              <a:t> de una empresa, o tienen que ver con algún problema al cual haya que brindarle una atención especial.</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38</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Diseño de la oferta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90261"/>
            <a:ext cx="4038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354913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19545" y="1825625"/>
            <a:ext cx="11201400" cy="4351338"/>
          </a:xfrm>
        </p:spPr>
        <p:txBody>
          <a:bodyPr>
            <a:noAutofit/>
          </a:bodyPr>
          <a:lstStyle/>
          <a:p>
            <a:pPr marL="0" indent="0" algn="just">
              <a:buNone/>
            </a:pPr>
            <a:r>
              <a:rPr lang="es-ES" dirty="0"/>
              <a:t>En general, se dice que todo producto, servicio o empresa tiene los siguientes momentos:</a:t>
            </a:r>
          </a:p>
          <a:p>
            <a:pPr marL="514350" indent="-514350" algn="just">
              <a:buAutoNum type="arabicPeriod"/>
            </a:pPr>
            <a:r>
              <a:rPr lang="es-ES" b="1" dirty="0"/>
              <a:t>Introducción</a:t>
            </a:r>
            <a:r>
              <a:rPr lang="es-ES" dirty="0"/>
              <a:t>: etapa inicial; el producto o servicio está dándose a conocer. En esta etapa se pueden utilizar estrategias promocionales; sin embargo, no deben ser por períodos largos (períodos definidos). De lo contrario, la clientela se acostumbra y posteriormente puede poner resistencia al cambio de precio.</a:t>
            </a:r>
          </a:p>
          <a:p>
            <a:pPr marL="514350" indent="-514350" algn="just">
              <a:buAutoNum type="arabicPeriod"/>
            </a:pPr>
            <a:r>
              <a:rPr lang="es-ES" b="1" dirty="0"/>
              <a:t>Crecimiento</a:t>
            </a:r>
            <a:r>
              <a:rPr lang="es-ES" dirty="0"/>
              <a:t>: esta es una etapa en la cual los ingresos generales son apropiados por lo que normalmente no se realizan estrategias promocionales, excepto aquellas destinadas a fechas especiales (día de la madre, por ejemplo).</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39</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Momento ideal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390261"/>
            <a:ext cx="4038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699641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305049"/>
            <a:ext cx="12192000" cy="1657351"/>
          </a:xfrm>
          <a:solidFill>
            <a:schemeClr val="bg1">
              <a:alpha val="58000"/>
            </a:schemeClr>
          </a:solidFill>
        </p:spPr>
        <p:txBody>
          <a:bodyPr>
            <a:normAutofit/>
          </a:bodyPr>
          <a:lstStyle/>
          <a:p>
            <a:pPr algn="ctr"/>
            <a: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t>Parte V. Mercadeo</a:t>
            </a:r>
            <a:br>
              <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rPr>
            </a:br>
            <a:endPar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FD31C4FA-6218-4CBC-926C-94577F296D2C}" type="slidenum">
              <a:rPr lang="es-CR" smtClean="0"/>
              <a:t>4</a:t>
            </a:fld>
            <a:endParaRPr lang="es-CR"/>
          </a:p>
        </p:txBody>
      </p: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745201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19545" y="1825625"/>
            <a:ext cx="11201400" cy="4351338"/>
          </a:xfrm>
        </p:spPr>
        <p:txBody>
          <a:bodyPr>
            <a:noAutofit/>
          </a:bodyPr>
          <a:lstStyle/>
          <a:p>
            <a:pPr marL="0" indent="0" algn="just">
              <a:buNone/>
            </a:pPr>
            <a:r>
              <a:rPr lang="es-ES" dirty="0"/>
              <a:t>3. </a:t>
            </a:r>
            <a:r>
              <a:rPr lang="es-ES" b="1" dirty="0"/>
              <a:t>Madurez</a:t>
            </a:r>
            <a:r>
              <a:rPr lang="es-ES" dirty="0"/>
              <a:t>: esta etapa normalmente se caracteriza por la estabilidad; los productos o servicios ya tienen consumidores(as) o clientes(as) fijos(as). Este es un buen momento para utilizar estrategias promocionales dirigidas a atraer nueva clientela.</a:t>
            </a:r>
          </a:p>
          <a:p>
            <a:pPr marL="0" indent="0" algn="just">
              <a:buNone/>
            </a:pPr>
            <a:endParaRPr lang="es-ES" dirty="0"/>
          </a:p>
          <a:p>
            <a:pPr marL="0" indent="0" algn="just">
              <a:buNone/>
            </a:pPr>
            <a:r>
              <a:rPr lang="es-ES" dirty="0"/>
              <a:t>4. </a:t>
            </a:r>
            <a:r>
              <a:rPr lang="es-ES" b="1" dirty="0"/>
              <a:t>Declive</a:t>
            </a:r>
            <a:r>
              <a:rPr lang="es-ES" dirty="0"/>
              <a:t>: son momentos en los cuales las ventas no están tan bien, por lo cual es uno de los mejores momentos para utilizar estrategias promociones que sean innovadoras.</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40</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Momento ideal </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390261"/>
            <a:ext cx="4038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942944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61109" y="1423851"/>
            <a:ext cx="10792691" cy="4880248"/>
          </a:xfrm>
        </p:spPr>
        <p:txBody>
          <a:bodyPr>
            <a:normAutofit lnSpcReduction="10000"/>
          </a:bodyPr>
          <a:lstStyle/>
          <a:p>
            <a:pPr marL="0" indent="0" algn="just">
              <a:buNone/>
            </a:pPr>
            <a:endParaRPr lang="es-ES" dirty="0"/>
          </a:p>
          <a:p>
            <a:pPr marL="0" indent="0" algn="just">
              <a:buNone/>
            </a:pPr>
            <a:r>
              <a:rPr lang="es-ES" dirty="0"/>
              <a:t>Las estrategias promocionales pueden ser: </a:t>
            </a:r>
          </a:p>
          <a:p>
            <a:pPr algn="just">
              <a:buFont typeface="Wingdings" panose="05000000000000000000" pitchFamily="2" charset="2"/>
              <a:buChar char="ü"/>
            </a:pPr>
            <a:r>
              <a:rPr lang="es-ES" dirty="0"/>
              <a:t>Ofertas 2 x 1</a:t>
            </a:r>
          </a:p>
          <a:p>
            <a:pPr algn="just">
              <a:buFont typeface="Wingdings" panose="05000000000000000000" pitchFamily="2" charset="2"/>
              <a:buChar char="ü"/>
            </a:pPr>
            <a:r>
              <a:rPr lang="es-ES" dirty="0"/>
              <a:t>Precios reducidos</a:t>
            </a:r>
          </a:p>
          <a:p>
            <a:pPr algn="just">
              <a:buFont typeface="Wingdings" panose="05000000000000000000" pitchFamily="2" charset="2"/>
              <a:buChar char="ü"/>
            </a:pPr>
            <a:r>
              <a:rPr lang="es-ES" dirty="0"/>
              <a:t>Mayor cantidad de producto o tiempo de servicio </a:t>
            </a:r>
          </a:p>
          <a:p>
            <a:pPr algn="just">
              <a:buFont typeface="Wingdings" panose="05000000000000000000" pitchFamily="2" charset="2"/>
              <a:buChar char="ü"/>
            </a:pPr>
            <a:r>
              <a:rPr lang="es-ES" dirty="0"/>
              <a:t>Paquetes de temporada</a:t>
            </a:r>
          </a:p>
          <a:p>
            <a:pPr algn="just">
              <a:buFont typeface="Wingdings" panose="05000000000000000000" pitchFamily="2" charset="2"/>
              <a:buChar char="ü"/>
            </a:pPr>
            <a:r>
              <a:rPr lang="es-ES" dirty="0"/>
              <a:t>Regalos incorporados</a:t>
            </a:r>
          </a:p>
          <a:p>
            <a:pPr algn="just">
              <a:buFont typeface="Wingdings" panose="05000000000000000000" pitchFamily="2" charset="2"/>
              <a:buChar char="ü"/>
            </a:pPr>
            <a:r>
              <a:rPr lang="es-ES" dirty="0"/>
              <a:t>Concursos y sorteos</a:t>
            </a:r>
          </a:p>
          <a:p>
            <a:pPr algn="just">
              <a:buFont typeface="Wingdings" panose="05000000000000000000" pitchFamily="2" charset="2"/>
              <a:buChar char="ü"/>
            </a:pPr>
            <a:r>
              <a:rPr lang="es-ES" dirty="0"/>
              <a:t>Convenios con otras empresas (por la compra de un paquete para parejas obtiene un descuento en un restaurante). En estos casos, </a:t>
            </a:r>
            <a:r>
              <a:rPr lang="es-ES" b="1" dirty="0"/>
              <a:t>las alianzas y buenas relaciones con comercios afines son importantes</a:t>
            </a:r>
            <a:r>
              <a:rPr lang="es-ES" dirty="0"/>
              <a:t>.</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41</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Ejemplos</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90261"/>
            <a:ext cx="4038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626508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61109" y="1423851"/>
            <a:ext cx="10792691" cy="4880248"/>
          </a:xfrm>
        </p:spPr>
        <p:txBody>
          <a:bodyPr>
            <a:normAutofit fontScale="92500"/>
          </a:bodyPr>
          <a:lstStyle/>
          <a:p>
            <a:pPr marL="0" indent="0" algn="just">
              <a:buNone/>
            </a:pPr>
            <a:endParaRPr lang="es-ES" dirty="0"/>
          </a:p>
          <a:p>
            <a:pPr algn="just">
              <a:buFont typeface="Wingdings" panose="05000000000000000000" pitchFamily="2" charset="2"/>
              <a:buChar char="ü"/>
            </a:pPr>
            <a:r>
              <a:rPr lang="es-ES" dirty="0"/>
              <a:t>Preparar a la empresa para efectos de promoción, es decir, diagnosticar la misma desde adentro y verificar que estén bien planteados los objetivos en función de lo que se desea alcanzar a través de la estrategia promocional.</a:t>
            </a:r>
          </a:p>
          <a:p>
            <a:pPr algn="just">
              <a:buFont typeface="Wingdings" panose="05000000000000000000" pitchFamily="2" charset="2"/>
              <a:buChar char="ü"/>
            </a:pPr>
            <a:r>
              <a:rPr lang="es-ES" dirty="0"/>
              <a:t>En el momento de elegir el o los servicios que se ofrecerán en promoción, se debe tener la garantía de que se cuenta con la cantidad de materia prima necesaria (excepto que se indique “</a:t>
            </a:r>
            <a:r>
              <a:rPr lang="es-ES" i="1" dirty="0"/>
              <a:t>hasta agotar existencias</a:t>
            </a:r>
            <a:r>
              <a:rPr lang="es-ES" dirty="0"/>
              <a:t>”).</a:t>
            </a:r>
          </a:p>
          <a:p>
            <a:pPr algn="just">
              <a:buFont typeface="Wingdings" panose="05000000000000000000" pitchFamily="2" charset="2"/>
              <a:buChar char="ü"/>
            </a:pPr>
            <a:r>
              <a:rPr lang="es-ES" dirty="0"/>
              <a:t>Realizar una correcta selección del mercado meta y de la audiencia objetivo, para preparar mejor su mensaje. Para esto, se debe conocer ampliamente el producto, determinar quién utiliza dicho producto o para quién fue diseñado.</a:t>
            </a:r>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42</a:t>
            </a:fld>
            <a:endParaRPr lang="es-CR"/>
          </a:p>
        </p:txBody>
      </p:sp>
      <p:sp>
        <p:nvSpPr>
          <p:cNvPr id="7" name="Título 1"/>
          <p:cNvSpPr txBox="1">
            <a:spLocks/>
          </p:cNvSpPr>
          <p:nvPr/>
        </p:nvSpPr>
        <p:spPr>
          <a:xfrm>
            <a:off x="83128" y="920742"/>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para el lanzamiento</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435641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61109" y="1423851"/>
            <a:ext cx="10792691" cy="4880248"/>
          </a:xfrm>
        </p:spPr>
        <p:txBody>
          <a:bodyPr>
            <a:normAutofit/>
          </a:bodyPr>
          <a:lstStyle/>
          <a:p>
            <a:pPr marL="0" indent="0" algn="just">
              <a:buNone/>
            </a:pPr>
            <a:endParaRPr lang="es-ES" dirty="0"/>
          </a:p>
          <a:p>
            <a:pPr algn="just">
              <a:buFont typeface="Wingdings" panose="05000000000000000000" pitchFamily="2" charset="2"/>
              <a:buChar char="ü"/>
            </a:pPr>
            <a:r>
              <a:rPr lang="es-ES" dirty="0"/>
              <a:t>Seleccionar la adecuada mezcla promocional para el desarrollo de esta estrategia. Es decir, qué tipo de acciones de publicidad, venta directa, relaciones públicas y promoción de ventas para realizar su estrategia de oferta, lo que a su vez implica asignar un presupuesto acorde con las decisiones estratégicas que haya tomado la empresa.</a:t>
            </a:r>
          </a:p>
          <a:p>
            <a:pPr marL="0" indent="0" algn="just">
              <a:buNone/>
            </a:pPr>
            <a:endParaRPr lang="es-ES" dirty="0"/>
          </a:p>
          <a:p>
            <a:pPr algn="just">
              <a:buFont typeface="Wingdings" panose="05000000000000000000" pitchFamily="2" charset="2"/>
              <a:buChar char="ü"/>
            </a:pPr>
            <a:r>
              <a:rPr lang="es-ES" dirty="0"/>
              <a:t>Implementar el plan promocional, involucrándose en todos los elementos que conlleva el plan. Asegúrese de que todo el personal conozca la(s) estrategia(s).</a:t>
            </a:r>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43</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para el lanzamiento</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227830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61109" y="1423851"/>
            <a:ext cx="10792691" cy="4880248"/>
          </a:xfrm>
        </p:spPr>
        <p:txBody>
          <a:bodyPr>
            <a:normAutofit/>
          </a:bodyPr>
          <a:lstStyle/>
          <a:p>
            <a:pPr marL="0" indent="0" algn="just">
              <a:buNone/>
            </a:pPr>
            <a:endParaRPr lang="es-ES" dirty="0"/>
          </a:p>
          <a:p>
            <a:pPr algn="just">
              <a:buFont typeface="Wingdings" panose="05000000000000000000" pitchFamily="2" charset="2"/>
              <a:buChar char="ü"/>
            </a:pPr>
            <a:r>
              <a:rPr lang="es-ES" dirty="0"/>
              <a:t>Las promociones siempre deben ser novedosas; de esta manera, la clientela no siente que “</a:t>
            </a:r>
            <a:r>
              <a:rPr lang="es-ES" i="1" dirty="0"/>
              <a:t>está repitiendo</a:t>
            </a:r>
            <a:r>
              <a:rPr lang="es-ES" dirty="0"/>
              <a:t>” (no se deben reciclar ideas, exceptuando aquellas que hayan sido muy exitosas, para lo cual igualmente se debe esperar un tiempo antes de repetir la estrategia).</a:t>
            </a:r>
          </a:p>
          <a:p>
            <a:pPr marL="0" indent="0" algn="just">
              <a:buNone/>
            </a:pPr>
            <a:endParaRPr lang="es-ES" dirty="0"/>
          </a:p>
          <a:p>
            <a:pPr algn="just">
              <a:buFont typeface="Wingdings" panose="05000000000000000000" pitchFamily="2" charset="2"/>
              <a:buChar char="ü"/>
            </a:pPr>
            <a:r>
              <a:rPr lang="es-ES" dirty="0"/>
              <a:t>La publicidad (diseños que se realicen para dar a conocer la promoción) debe ser llamativa y estar acorde directamente con el tratamiento, producto o servicio.</a:t>
            </a:r>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44</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para el lanzamiento</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083367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561109" y="1423851"/>
            <a:ext cx="10792691" cy="4880248"/>
          </a:xfrm>
        </p:spPr>
        <p:txBody>
          <a:bodyPr>
            <a:normAutofit/>
          </a:bodyPr>
          <a:lstStyle/>
          <a:p>
            <a:pPr algn="just">
              <a:buFont typeface="Wingdings" panose="05000000000000000000" pitchFamily="2" charset="2"/>
              <a:buChar char="ü"/>
            </a:pPr>
            <a:endParaRPr lang="es-ES" dirty="0"/>
          </a:p>
          <a:p>
            <a:pPr algn="just">
              <a:buFont typeface="Wingdings" panose="05000000000000000000" pitchFamily="2" charset="2"/>
              <a:buChar char="ü"/>
            </a:pPr>
            <a:r>
              <a:rPr lang="es-ES" dirty="0"/>
              <a:t>Las promociones siempre deben ser ofrecidas a la clientela como primera opción, siempre y cuando esté acorde con sus necesidades.</a:t>
            </a:r>
          </a:p>
          <a:p>
            <a:pPr algn="just">
              <a:buFont typeface="Wingdings" panose="05000000000000000000" pitchFamily="2" charset="2"/>
              <a:buChar char="ü"/>
            </a:pPr>
            <a:r>
              <a:rPr lang="es-ES" dirty="0"/>
              <a:t>Estas estrategias deben tener un efecto positivo a largo plazo; es decir, se debe buscar que la clientela regrese al lugar. Para esto, toda estrategia debe procurar la recolección de información necesaria para, posteriormente, contactar a la clientela nuevamente.</a:t>
            </a:r>
          </a:p>
          <a:p>
            <a:pPr algn="just">
              <a:buFont typeface="Wingdings" panose="05000000000000000000" pitchFamily="2" charset="2"/>
              <a:buChar char="ü"/>
            </a:pPr>
            <a:r>
              <a:rPr lang="es-ES" dirty="0"/>
              <a:t>No acostumbrar a la clientela a los descuentos; algunos(as) clientes(as) siempre piden descuento. Es importante apegarse a las estrategias vigentes para toda la clientela en general y no aplicar otro tipo de estrategias.</a:t>
            </a:r>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45</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generales</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16">
            <a:extLst>
              <a:ext uri="{FF2B5EF4-FFF2-40B4-BE49-F238E27FC236}">
                <a16:creationId xmlns:a16="http://schemas.microsoft.com/office/drawing/2014/main" id="{FA97A661-901E-7548-80E2-533D3C2BF79C}"/>
              </a:ext>
            </a:extLst>
          </p:cNvPr>
          <p:cNvCxnSpPr>
            <a:cxnSpLocks/>
          </p:cNvCxnSpPr>
          <p:nvPr/>
        </p:nvCxnSpPr>
        <p:spPr>
          <a:xfrm>
            <a:off x="0" y="1390261"/>
            <a:ext cx="4038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231822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782" y="2008982"/>
            <a:ext cx="10373285" cy="2852737"/>
          </a:xfrm>
        </p:spPr>
        <p:txBody>
          <a:bodyPr vert="horz" lIns="91440" tIns="45720" rIns="91440" bIns="45720" rtlCol="0" anchor="ctr">
            <a:normAutofit/>
          </a:bodyPr>
          <a:lstStyle/>
          <a:p>
            <a:r>
              <a:rPr lang="es-ES" sz="4000" b="1" dirty="0">
                <a:solidFill>
                  <a:srgbClr val="385995"/>
                </a:solidFill>
                <a:latin typeface="Verdana" panose="020B0604030504040204" pitchFamily="34" charset="0"/>
                <a:ea typeface="Verdana" panose="020B0604030504040204" pitchFamily="34" charset="0"/>
                <a:cs typeface="Verdana" panose="020B0604030504040204" pitchFamily="34" charset="0"/>
              </a:rPr>
              <a:t>Plan de mercadeo de una empresa</a:t>
            </a:r>
            <a:endPar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46</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3803073"/>
            <a:ext cx="10162309"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17874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p:txBody>
          <a:bodyPr/>
          <a:lstStyle/>
          <a:p>
            <a:pPr marL="0" indent="0" algn="just">
              <a:buNone/>
            </a:pPr>
            <a:r>
              <a:rPr lang="es-CR" dirty="0"/>
              <a:t>Toda empresa tiene la necesidad de innovar y mantenerse en el mercado, cumpliendo los más altos estándares de competitividad; las empresas de salud y bienestar tienen, como todas, este gran reto.</a:t>
            </a:r>
          </a:p>
          <a:p>
            <a:pPr marL="0" indent="0" algn="just">
              <a:buNone/>
            </a:pPr>
            <a:endParaRPr lang="es-CR" dirty="0"/>
          </a:p>
          <a:p>
            <a:pPr marL="0" indent="0" algn="just">
              <a:buNone/>
            </a:pPr>
            <a:r>
              <a:rPr lang="es-CR" dirty="0"/>
              <a:t>En este sentido, la innovación no solo es en función de un producto o servicio, sino también de la manera en que va a conducirlos en el mercado, es decir, la forma de mercadearlos. Para ello, se utiliza, se redacta o se plantea el </a:t>
            </a:r>
            <a:r>
              <a:rPr lang="es-CR" b="1" dirty="0"/>
              <a:t>plan de mercadeo</a:t>
            </a:r>
            <a:r>
              <a:rPr lang="es-CR" dirty="0"/>
              <a:t>.</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47</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Importancia</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90261"/>
            <a:ext cx="4038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055321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p:txBody>
          <a:bodyPr>
            <a:normAutofit fontScale="92500"/>
          </a:bodyPr>
          <a:lstStyle/>
          <a:p>
            <a:pPr marL="0" indent="0" algn="just">
              <a:buNone/>
            </a:pPr>
            <a:r>
              <a:rPr lang="es-ES" dirty="0"/>
              <a:t>Un </a:t>
            </a:r>
            <a:r>
              <a:rPr lang="es-ES" b="1" dirty="0"/>
              <a:t>plan de mercadeo</a:t>
            </a:r>
            <a:r>
              <a:rPr lang="es-ES" dirty="0"/>
              <a:t>:</a:t>
            </a:r>
          </a:p>
          <a:p>
            <a:pPr algn="just">
              <a:buFont typeface="Wingdings" panose="05000000000000000000" pitchFamily="2" charset="2"/>
              <a:buChar char="ü"/>
            </a:pPr>
            <a:r>
              <a:rPr lang="es-ES" dirty="0"/>
              <a:t>Permite tener una visión clara de los objetivos finales de un proyecto de ventas.</a:t>
            </a:r>
          </a:p>
          <a:p>
            <a:pPr algn="just">
              <a:buFont typeface="Wingdings" panose="05000000000000000000" pitchFamily="2" charset="2"/>
              <a:buChar char="ü"/>
            </a:pPr>
            <a:r>
              <a:rPr lang="es-ES" dirty="0"/>
              <a:t>Permite analizar la situación actual de la empresa y adónde se desea llegar.</a:t>
            </a:r>
          </a:p>
          <a:p>
            <a:pPr algn="just">
              <a:buFont typeface="Wingdings" panose="05000000000000000000" pitchFamily="2" charset="2"/>
              <a:buChar char="ü"/>
            </a:pPr>
            <a:r>
              <a:rPr lang="es-ES" dirty="0"/>
              <a:t>Permite calcular el personal que será necesario para desarrollar el plan.</a:t>
            </a:r>
          </a:p>
          <a:p>
            <a:pPr algn="just">
              <a:buFont typeface="Wingdings" panose="05000000000000000000" pitchFamily="2" charset="2"/>
              <a:buChar char="ü"/>
            </a:pPr>
            <a:r>
              <a:rPr lang="es-ES" dirty="0"/>
              <a:t>Permite realizar una proyección de tiempos en que se pueden ver los resultados.</a:t>
            </a:r>
          </a:p>
          <a:p>
            <a:pPr algn="just">
              <a:buFont typeface="Wingdings" panose="05000000000000000000" pitchFamily="2" charset="2"/>
              <a:buChar char="ü"/>
            </a:pPr>
            <a:r>
              <a:rPr lang="es-ES" dirty="0"/>
              <a:t>Permite realizar un cálculo del presupuesto que se requiere para la innovación deseada o proyecto.</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48</a:t>
            </a:fld>
            <a:endParaRPr lang="es-CR"/>
          </a:p>
        </p:txBody>
      </p:sp>
      <p:sp>
        <p:nvSpPr>
          <p:cNvPr id="7" name="Título 1"/>
          <p:cNvSpPr txBox="1">
            <a:spLocks/>
          </p:cNvSpPr>
          <p:nvPr/>
        </p:nvSpPr>
        <p:spPr>
          <a:xfrm>
            <a:off x="408709" y="894617"/>
            <a:ext cx="10515600" cy="4247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Importancia</a:t>
            </a:r>
            <a:endParaRPr lang="es-CR" sz="2400" b="1" dirty="0">
              <a:solidFill>
                <a:srgbClr val="F3993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90261"/>
            <a:ext cx="4038600"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198867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81837"/>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Etapas del </a:t>
            </a:r>
            <a:r>
              <a:rPr lang="es-ES" sz="3200" b="1" i="1" dirty="0">
                <a:solidFill>
                  <a:srgbClr val="F3993E"/>
                </a:solidFill>
                <a:latin typeface="Verdana" panose="020B0604030504040204" pitchFamily="34" charset="0"/>
                <a:ea typeface="Verdana" panose="020B0604030504040204" pitchFamily="34" charset="0"/>
                <a:cs typeface="Verdana" panose="020B0604030504040204" pitchFamily="34" charset="0"/>
              </a:rPr>
              <a:t>Plan de mercadeo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p:txBody>
          <a:bodyPr/>
          <a:lstStyle/>
          <a:p>
            <a:pPr marL="0" indent="0">
              <a:buNone/>
            </a:pPr>
            <a:r>
              <a:rPr lang="es-CR" dirty="0"/>
              <a:t>Acorde con Jiménez (2019), las </a:t>
            </a:r>
            <a:r>
              <a:rPr lang="es-CR" b="1" dirty="0"/>
              <a:t>etapas</a:t>
            </a:r>
            <a:r>
              <a:rPr lang="es-CR" dirty="0"/>
              <a:t> para la realización de un plan de mercadeo son: </a:t>
            </a:r>
          </a:p>
          <a:p>
            <a:pPr marL="514350" indent="-514350">
              <a:buAutoNum type="arabicPeriod"/>
            </a:pPr>
            <a:r>
              <a:rPr lang="es-CR" dirty="0"/>
              <a:t>Análisis de la situación.</a:t>
            </a:r>
          </a:p>
          <a:p>
            <a:pPr marL="514350" indent="-514350">
              <a:buAutoNum type="arabicPeriod"/>
            </a:pPr>
            <a:r>
              <a:rPr lang="es-CR" dirty="0"/>
              <a:t>Determinación de objetivos.</a:t>
            </a:r>
          </a:p>
          <a:p>
            <a:pPr marL="514350" indent="-514350">
              <a:buAutoNum type="arabicPeriod"/>
            </a:pPr>
            <a:r>
              <a:rPr lang="es-CR" dirty="0"/>
              <a:t>Selección y elaboración de estrategias.</a:t>
            </a:r>
          </a:p>
          <a:p>
            <a:pPr marL="514350" indent="-514350">
              <a:buAutoNum type="arabicPeriod"/>
            </a:pPr>
            <a:r>
              <a:rPr lang="es-CR" dirty="0"/>
              <a:t>Plan de acción.</a:t>
            </a:r>
          </a:p>
          <a:p>
            <a:pPr marL="514350" indent="-514350">
              <a:buAutoNum type="arabicPeriod"/>
            </a:pPr>
            <a:r>
              <a:rPr lang="es-CR" dirty="0"/>
              <a:t>Establecimiento del presupuesto.</a:t>
            </a:r>
          </a:p>
          <a:p>
            <a:pPr marL="514350" indent="-514350">
              <a:buAutoNum type="arabicPeriod"/>
            </a:pPr>
            <a:r>
              <a:rPr lang="es-CR" dirty="0"/>
              <a:t>Métodos de control y seguimiento.</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49</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62269"/>
            <a:ext cx="6176865" cy="9332"/>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11202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Definición </a:t>
            </a:r>
          </a:p>
        </p:txBody>
      </p:sp>
      <p:sp>
        <p:nvSpPr>
          <p:cNvPr id="3" name="Marcador de contenido 2"/>
          <p:cNvSpPr>
            <a:spLocks noGrp="1"/>
          </p:cNvSpPr>
          <p:nvPr>
            <p:ph idx="1"/>
          </p:nvPr>
        </p:nvSpPr>
        <p:spPr>
          <a:xfrm>
            <a:off x="838200" y="2373549"/>
            <a:ext cx="10515600" cy="3803414"/>
          </a:xfrm>
        </p:spPr>
        <p:txBody>
          <a:bodyPr/>
          <a:lstStyle/>
          <a:p>
            <a:pPr marL="0" indent="0" algn="just">
              <a:buNone/>
            </a:pPr>
            <a:r>
              <a:rPr lang="es-ES" dirty="0"/>
              <a:t>El </a:t>
            </a:r>
            <a:r>
              <a:rPr lang="es-ES" b="1" dirty="0"/>
              <a:t>mercadeo</a:t>
            </a:r>
            <a:r>
              <a:rPr lang="es-ES" dirty="0"/>
              <a:t> es el proceso administrativo y creativo que conecta a la empresa con la clientela. El mercadeo es el responsable de identificar, anticipar y satisfacer los requerimientos rentables de la clientela y los intereses del mercado. Lo logra a través de la promoción perfecta del producto adecuado, al precio ideal, para la clientela correcta.</a:t>
            </a:r>
            <a:endParaRPr lang="es-CR" dirty="0"/>
          </a:p>
        </p:txBody>
      </p:sp>
      <p:sp>
        <p:nvSpPr>
          <p:cNvPr id="4" name="Marcador de pie de página 3"/>
          <p:cNvSpPr>
            <a:spLocks noGrp="1"/>
          </p:cNvSpPr>
          <p:nvPr>
            <p:ph type="ftr" sz="quarter" idx="11"/>
          </p:nvPr>
        </p:nvSpPr>
        <p:spPr/>
        <p:txBody>
          <a:bodyPr/>
          <a:lstStyle/>
          <a:p>
            <a:r>
              <a:rPr lang="es-CR" dirty="0"/>
              <a:t>Fuente: MEIC y OIT (2019).</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50170"/>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21771"/>
            <a:ext cx="1237493" cy="1455576"/>
          </a:xfrm>
          <a:prstGeom prst="rect">
            <a:avLst/>
          </a:prstGeom>
        </p:spPr>
      </p:pic>
    </p:spTree>
    <p:extLst>
      <p:ext uri="{BB962C8B-B14F-4D97-AF65-F5344CB8AC3E}">
        <p14:creationId xmlns:p14="http://schemas.microsoft.com/office/powerpoint/2010/main" val="739712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Ejemplos de cada una de las etapas: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363893" y="1825625"/>
            <a:ext cx="11513975" cy="4351338"/>
          </a:xfrm>
        </p:spPr>
        <p:txBody>
          <a:bodyPr>
            <a:normAutofit fontScale="92500" lnSpcReduction="20000"/>
          </a:bodyPr>
          <a:lstStyle/>
          <a:p>
            <a:pPr marL="514350" indent="-514350" algn="just">
              <a:buAutoNum type="arabicPeriod"/>
            </a:pPr>
            <a:r>
              <a:rPr lang="es-CR" b="1" dirty="0"/>
              <a:t>Análisis de la situación</a:t>
            </a:r>
            <a:r>
              <a:rPr lang="es-CR" dirty="0"/>
              <a:t>: definir nuevos servicios hidrotermales que se desea formen parte de la oferta de tratamientos.</a:t>
            </a:r>
          </a:p>
          <a:p>
            <a:pPr marL="514350" indent="-514350" algn="just">
              <a:buAutoNum type="arabicPeriod"/>
            </a:pPr>
            <a:r>
              <a:rPr lang="es-CR" b="1" dirty="0"/>
              <a:t>Determinación de objetivos</a:t>
            </a:r>
            <a:r>
              <a:rPr lang="es-CR" dirty="0"/>
              <a:t>: captar nueva clientela, aumentar las ganancias, ofrecer una experiencia única en la zona, entre otros.</a:t>
            </a:r>
          </a:p>
          <a:p>
            <a:pPr marL="514350" indent="-514350" algn="just">
              <a:buAutoNum type="arabicPeriod"/>
            </a:pPr>
            <a:r>
              <a:rPr lang="es-CR" b="1" dirty="0"/>
              <a:t>Selección y elaboración de estrategias</a:t>
            </a:r>
            <a:r>
              <a:rPr lang="es-CR" dirty="0"/>
              <a:t>: el servicio se va a lanzar por todos los canales de comunicación y se va a ofrecer como paquete junto con el hospedaje después de dos noches.</a:t>
            </a:r>
          </a:p>
          <a:p>
            <a:pPr marL="514350" indent="-514350" algn="just">
              <a:buAutoNum type="arabicPeriod"/>
            </a:pPr>
            <a:r>
              <a:rPr lang="es-CR" b="1" dirty="0"/>
              <a:t>Plan de acción</a:t>
            </a:r>
            <a:r>
              <a:rPr lang="es-CR" dirty="0"/>
              <a:t>: se asignan las personas encargadas de ofrecer y realizar los tratamientos (se ofrece capacitación si es necesario).</a:t>
            </a:r>
          </a:p>
          <a:p>
            <a:pPr marL="514350" indent="-514350" algn="just">
              <a:buAutoNum type="arabicPeriod"/>
            </a:pPr>
            <a:r>
              <a:rPr lang="es-CR" b="1" dirty="0"/>
              <a:t>Establecimiento del presupuesto</a:t>
            </a:r>
            <a:r>
              <a:rPr lang="es-CR" dirty="0"/>
              <a:t>: se realizan cotizaciones de los equipamientos, materiales y capacitaciones requeridas.</a:t>
            </a:r>
          </a:p>
          <a:p>
            <a:pPr marL="514350" indent="-514350" algn="just">
              <a:buAutoNum type="arabicPeriod"/>
            </a:pPr>
            <a:r>
              <a:rPr lang="es-CR" b="1" dirty="0"/>
              <a:t>Métodos de control y seguimiento</a:t>
            </a:r>
            <a:r>
              <a:rPr lang="es-CR" dirty="0"/>
              <a:t>: una vez ofrecido el servicio, se aplican encuestas de calidad y satisfacción de la clientela.</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50</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flipV="1">
            <a:off x="0" y="1343609"/>
            <a:ext cx="4627984" cy="933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881743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051" y="1967418"/>
            <a:ext cx="10373285" cy="2852737"/>
          </a:xfrm>
        </p:spPr>
        <p:txBody>
          <a:bodyPr vert="horz" lIns="91440" tIns="45720" rIns="91440" bIns="45720" rtlCol="0" anchor="ctr">
            <a:normAutofit/>
          </a:bodyPr>
          <a:lstStyle/>
          <a:p>
            <a:r>
              <a:rPr lang="es-ES" sz="4000" b="1" dirty="0">
                <a:solidFill>
                  <a:srgbClr val="385995"/>
                </a:solidFill>
                <a:latin typeface="Verdana" panose="020B0604030504040204" pitchFamily="34" charset="0"/>
                <a:ea typeface="Verdana" panose="020B0604030504040204" pitchFamily="34" charset="0"/>
                <a:cs typeface="Verdana" panose="020B0604030504040204" pitchFamily="34" charset="0"/>
              </a:rPr>
              <a:t>Publicidad y técnicas de ventas</a:t>
            </a:r>
            <a:endParaRPr lang="es-CR" sz="4000" b="1" dirty="0">
              <a:solidFill>
                <a:srgbClr val="385995"/>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51</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flipV="1">
            <a:off x="-19051" y="3805519"/>
            <a:ext cx="9916086" cy="1344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pie de página 3"/>
          <p:cNvSpPr txBox="1">
            <a:spLocks/>
          </p:cNvSpPr>
          <p:nvPr/>
        </p:nvSpPr>
        <p:spPr>
          <a:xfrm>
            <a:off x="0" y="6492875"/>
            <a:ext cx="4114800" cy="365125"/>
          </a:xfrm>
          <a:prstGeom prst="rect">
            <a:avLst/>
          </a:prstGeom>
        </p:spPr>
        <p:txBody>
          <a:bodyPr vert="horz" lIns="91440" tIns="45720" rIns="91440" bIns="45720" rtlCol="0" anchor="ctr"/>
          <a:lstStyle>
            <a:defPPr>
              <a:defRPr lang="es-C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R" dirty="0"/>
              <a:t>Imagen tomada de </a:t>
            </a:r>
            <a:r>
              <a:rPr lang="es-CR" i="1" dirty="0" err="1"/>
              <a:t>Freepik</a:t>
            </a:r>
            <a:r>
              <a:rPr lang="es-CR" dirty="0"/>
              <a:t>.</a:t>
            </a:r>
          </a:p>
        </p:txBody>
      </p:sp>
    </p:spTree>
    <p:extLst>
      <p:ext uri="{BB962C8B-B14F-4D97-AF65-F5344CB8AC3E}">
        <p14:creationId xmlns:p14="http://schemas.microsoft.com/office/powerpoint/2010/main" val="42083662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604369"/>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Publicidad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p:txBody>
          <a:bodyPr/>
          <a:lstStyle/>
          <a:p>
            <a:pPr marL="0" indent="0" algn="just">
              <a:buNone/>
            </a:pPr>
            <a:r>
              <a:rPr lang="es-CR" dirty="0"/>
              <a:t>La publicidad se considera un mecanismo de comunicación entre dos o más partes.</a:t>
            </a:r>
          </a:p>
          <a:p>
            <a:pPr marL="0" indent="0" algn="just">
              <a:buNone/>
            </a:pPr>
            <a:endParaRPr lang="es-CR" dirty="0"/>
          </a:p>
          <a:p>
            <a:pPr marL="0" indent="0" algn="just">
              <a:buNone/>
            </a:pPr>
            <a:r>
              <a:rPr lang="es-CR" dirty="0"/>
              <a:t>Normalmente, este tipo de comunicación se origina de una persona patrocinadora o que ejerce la actividad comercial de un servicio y sus mensajes se dirigen a su público meta.</a:t>
            </a:r>
          </a:p>
          <a:p>
            <a:pPr marL="0" indent="0" algn="just">
              <a:buNone/>
            </a:pPr>
            <a:endParaRPr lang="es-CR" dirty="0"/>
          </a:p>
          <a:p>
            <a:pPr marL="0" indent="0" algn="just">
              <a:buNone/>
            </a:pPr>
            <a:r>
              <a:rPr lang="es-CR" dirty="0"/>
              <a:t>La intención de toda publicidad siempre es dar a conocer u ofrecer un producto, servicio, idea u otros.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52</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34278"/>
            <a:ext cx="2873829"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192540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Publicidad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p:txBody>
          <a:bodyPr/>
          <a:lstStyle/>
          <a:p>
            <a:pPr marL="0" indent="0" algn="just">
              <a:buNone/>
            </a:pPr>
            <a:r>
              <a:rPr lang="es-CR" dirty="0"/>
              <a:t>Normalmente, la publicidad tiene como fin dirigirse a poblaciones masivas y, por ende, suele utilizar medios masivos de comunicación como la televisión, radio, periódicos, revistas y actualmente la vía más común: las redes sociales.</a:t>
            </a:r>
          </a:p>
          <a:p>
            <a:pPr marL="0" indent="0" algn="just">
              <a:buNone/>
            </a:pPr>
            <a:endParaRPr lang="es-CR" dirty="0"/>
          </a:p>
          <a:p>
            <a:pPr marL="0" indent="0" algn="just">
              <a:buNone/>
            </a:pPr>
            <a:r>
              <a:rPr lang="es-CR" dirty="0"/>
              <a:t>El medio que se elija para transmitir un mensaje depende directamente del mercado meta a quien va dirigido el mensaje.</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53</a:t>
            </a:fld>
            <a:endParaRPr lang="es-C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334278"/>
            <a:ext cx="2873829"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586270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Publicidad- objetivos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19546" y="1712768"/>
            <a:ext cx="11139054" cy="4351338"/>
          </a:xfrm>
        </p:spPr>
        <p:txBody>
          <a:bodyPr>
            <a:noAutofit/>
          </a:bodyPr>
          <a:lstStyle/>
          <a:p>
            <a:pPr marL="0" indent="0" algn="just">
              <a:buNone/>
            </a:pPr>
            <a:r>
              <a:rPr lang="es-ES" sz="2600" dirty="0"/>
              <a:t>La publicidad es comunicación al servicio del mercadeo; por ende, los objetivos de la publicidad se asocian directamente a los del mercadeo:</a:t>
            </a:r>
          </a:p>
          <a:p>
            <a:pPr algn="just">
              <a:buFont typeface="Wingdings" panose="05000000000000000000" pitchFamily="2" charset="2"/>
              <a:buChar char="ü"/>
            </a:pPr>
            <a:r>
              <a:rPr lang="es-ES" sz="2600" dirty="0"/>
              <a:t>Dar a conocer un producto o servicio</a:t>
            </a:r>
          </a:p>
          <a:p>
            <a:pPr algn="just">
              <a:buFont typeface="Wingdings" panose="05000000000000000000" pitchFamily="2" charset="2"/>
              <a:buChar char="ü"/>
            </a:pPr>
            <a:r>
              <a:rPr lang="es-ES" sz="2600" dirty="0"/>
              <a:t>Intensificar su consumo</a:t>
            </a:r>
          </a:p>
          <a:p>
            <a:pPr algn="just">
              <a:buFont typeface="Wingdings" panose="05000000000000000000" pitchFamily="2" charset="2"/>
              <a:buChar char="ü"/>
            </a:pPr>
            <a:r>
              <a:rPr lang="es-ES" sz="2600" dirty="0"/>
              <a:t>Mantener la preferencia por ese producto o servicio</a:t>
            </a:r>
          </a:p>
          <a:p>
            <a:pPr algn="just">
              <a:buFont typeface="Wingdings" panose="05000000000000000000" pitchFamily="2" charset="2"/>
              <a:buChar char="ü"/>
            </a:pPr>
            <a:r>
              <a:rPr lang="es-ES" sz="2600" dirty="0"/>
              <a:t>Favorecer la distribución</a:t>
            </a:r>
          </a:p>
          <a:p>
            <a:pPr algn="just">
              <a:buFont typeface="Wingdings" panose="05000000000000000000" pitchFamily="2" charset="2"/>
              <a:buChar char="ü"/>
            </a:pPr>
            <a:r>
              <a:rPr lang="es-ES" sz="2600" dirty="0"/>
              <a:t>Crear, mantener o mejorar la imagen de la empresa.</a:t>
            </a:r>
          </a:p>
          <a:p>
            <a:pPr algn="just">
              <a:buFont typeface="Wingdings" panose="05000000000000000000" pitchFamily="2" charset="2"/>
              <a:buChar char="ü"/>
            </a:pPr>
            <a:r>
              <a:rPr lang="es-ES" sz="2600" dirty="0"/>
              <a:t>Difundir una idea (ayuda a crear en la clientela la necesidad)</a:t>
            </a:r>
          </a:p>
          <a:p>
            <a:pPr algn="just">
              <a:buFont typeface="Wingdings" panose="05000000000000000000" pitchFamily="2" charset="2"/>
              <a:buChar char="ü"/>
            </a:pPr>
            <a:r>
              <a:rPr lang="es-ES" sz="2600" dirty="0"/>
              <a:t>Contrarrestar las acciones de la competencia</a:t>
            </a:r>
          </a:p>
          <a:p>
            <a:pPr algn="just">
              <a:buFont typeface="Wingdings" panose="05000000000000000000" pitchFamily="2" charset="2"/>
              <a:buChar char="ü"/>
            </a:pPr>
            <a:r>
              <a:rPr lang="es-ES" sz="2600" dirty="0"/>
              <a:t>Captar nueva clientela</a:t>
            </a:r>
            <a:endParaRPr lang="es-CR" sz="2600"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54</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85686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Técnicas de ventas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p:txBody>
          <a:bodyPr/>
          <a:lstStyle/>
          <a:p>
            <a:pPr marL="0" indent="0" algn="just">
              <a:buNone/>
            </a:pPr>
            <a:r>
              <a:rPr lang="es-CR" dirty="0"/>
              <a:t>La venta es el objetivo final de toda la planificación en mercadeo y publicidad. Este es el medio a través del cual se pueden generar las ganancias que se establecieron como metas dentro de la planificación empresarial.</a:t>
            </a:r>
          </a:p>
          <a:p>
            <a:pPr marL="0" indent="0" algn="just">
              <a:buNone/>
            </a:pPr>
            <a:endParaRPr lang="es-CR" dirty="0"/>
          </a:p>
          <a:p>
            <a:pPr marL="0" indent="0" algn="just">
              <a:buNone/>
            </a:pPr>
            <a:r>
              <a:rPr lang="es-CR" dirty="0"/>
              <a:t>La palabra vender proviene del</a:t>
            </a:r>
            <a:r>
              <a:rPr lang="es-ES" dirty="0"/>
              <a:t> latín </a:t>
            </a:r>
            <a:r>
              <a:rPr lang="es-ES" i="1" dirty="0" err="1"/>
              <a:t>vendĭta</a:t>
            </a:r>
            <a:r>
              <a:rPr lang="es-ES" dirty="0"/>
              <a:t>; venta es la acción y efecto de vender  (traspasar la propiedad de algo a otra persona, tras el pago de un precio convenido). Es decir, lograr que un(a) cliente(a) tome mis productos o servicios.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55</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112790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Importancia de las ventas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p:txBody>
          <a:bodyPr/>
          <a:lstStyle/>
          <a:p>
            <a:pPr marL="514350" indent="-514350" algn="just">
              <a:buAutoNum type="arabicPeriod"/>
            </a:pPr>
            <a:r>
              <a:rPr lang="es-ES" dirty="0"/>
              <a:t>Es la principal fuente de ingresos económicos de las empresas.</a:t>
            </a:r>
          </a:p>
          <a:p>
            <a:pPr marL="514350" indent="-514350" algn="just">
              <a:buAutoNum type="arabicPeriod"/>
            </a:pPr>
            <a:r>
              <a:rPr lang="es-ES" dirty="0"/>
              <a:t>La venta de productos, por ejemplo, es un complemento de la venta de servicios.</a:t>
            </a:r>
          </a:p>
          <a:p>
            <a:pPr marL="514350" indent="-514350" algn="just">
              <a:buAutoNum type="arabicPeriod"/>
            </a:pPr>
            <a:r>
              <a:rPr lang="es-ES" dirty="0"/>
              <a:t>Es la forma de empezar a generar una </a:t>
            </a:r>
            <a:r>
              <a:rPr lang="es-ES" i="1" dirty="0"/>
              <a:t>cartera de clientes</a:t>
            </a:r>
            <a:r>
              <a:rPr lang="es-ES" dirty="0"/>
              <a:t>.</a:t>
            </a:r>
          </a:p>
          <a:p>
            <a:pPr marL="514350" indent="-514350" algn="just">
              <a:buAutoNum type="arabicPeriod"/>
            </a:pPr>
            <a:r>
              <a:rPr lang="es-ES" dirty="0"/>
              <a:t>Permite consolidar las empresas.</a:t>
            </a:r>
          </a:p>
          <a:p>
            <a:pPr marL="514350" indent="-514350" algn="just">
              <a:buAutoNum type="arabicPeriod"/>
            </a:pPr>
            <a:r>
              <a:rPr lang="es-ES" dirty="0"/>
              <a:t>Pueden generar ingresos extra a las personas colaboradoras (comisiones).</a:t>
            </a:r>
          </a:p>
          <a:p>
            <a:pPr marL="514350" indent="-514350" algn="just">
              <a:buAutoNum type="arabicPeriod"/>
            </a:pPr>
            <a:r>
              <a:rPr lang="es-ES" dirty="0"/>
              <a:t>Entre otras.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56</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9331" y="1343608"/>
            <a:ext cx="6531428" cy="933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905518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Principios de las ventas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p:txBody>
          <a:bodyPr>
            <a:normAutofit lnSpcReduction="10000"/>
          </a:bodyPr>
          <a:lstStyle/>
          <a:p>
            <a:pPr algn="just">
              <a:buFont typeface="Wingdings" panose="05000000000000000000" pitchFamily="2" charset="2"/>
              <a:buChar char="ü"/>
            </a:pPr>
            <a:r>
              <a:rPr lang="es-ES" dirty="0"/>
              <a:t>Todo(a) colaborador(a) de la empresa debe ser un(a) vendedor(a). Recordemos que en unidades anteriores se mencionó la importancia de la imagen profesional; en este caso, la imagen también “vende” una idea o impresión.</a:t>
            </a:r>
          </a:p>
          <a:p>
            <a:pPr algn="just">
              <a:buFont typeface="Wingdings" panose="05000000000000000000" pitchFamily="2" charset="2"/>
              <a:buChar char="ü"/>
            </a:pPr>
            <a:r>
              <a:rPr lang="es-ES" dirty="0"/>
              <a:t>Toda empresa debe comprometerse con la formación de sus colaboradores(as) en estrategias efectivas de ventas.</a:t>
            </a:r>
          </a:p>
          <a:p>
            <a:pPr algn="just">
              <a:buFont typeface="Wingdings" panose="05000000000000000000" pitchFamily="2" charset="2"/>
              <a:buChar char="ü"/>
            </a:pPr>
            <a:r>
              <a:rPr lang="es-ES" dirty="0"/>
              <a:t>Las ventas deben proyectarse como metas a las personas colaboradoras, e incentivarlas de diferentes formas para la realización de las mismas.</a:t>
            </a:r>
          </a:p>
          <a:p>
            <a:pPr algn="just">
              <a:buFont typeface="Wingdings" panose="05000000000000000000" pitchFamily="2" charset="2"/>
              <a:buChar char="ü"/>
            </a:pPr>
            <a:r>
              <a:rPr lang="es-ES" dirty="0"/>
              <a:t>Se debe saber analizar el tiempo de la clientela y el posible manejo que se debe realizar del mismo.</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57</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71599"/>
            <a:ext cx="5631873"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7537579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p:txBody>
          <a:bodyPr/>
          <a:lstStyle/>
          <a:p>
            <a:pPr marL="0" indent="0" algn="just">
              <a:buNone/>
            </a:pPr>
            <a:r>
              <a:rPr lang="es-CR" dirty="0"/>
              <a:t>Todo proceso de formación en ventas debe orientarse a que la persona vendedora pueda identificar algunas características claves en su clientela y el manejo ideal según sus características.</a:t>
            </a:r>
          </a:p>
          <a:p>
            <a:pPr marL="0" indent="0" algn="just">
              <a:buNone/>
            </a:pPr>
            <a:endParaRPr lang="es-CR" dirty="0"/>
          </a:p>
          <a:p>
            <a:pPr marL="0" indent="0" algn="just">
              <a:buNone/>
            </a:pPr>
            <a:r>
              <a:rPr lang="es-CR" dirty="0"/>
              <a:t>No existe una clasificación estándar de tipos de clientela; sin embargo, para este caso, utilizaremos como referencia la clasificación y propuesta de Jordán (s.f.).</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58</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8673495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265882975"/>
              </p:ext>
            </p:extLst>
          </p:nvPr>
        </p:nvGraphicFramePr>
        <p:xfrm>
          <a:off x="838200" y="1784061"/>
          <a:ext cx="10515600" cy="4632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1119582"/>
                    </a:ext>
                  </a:extLst>
                </a:gridCol>
                <a:gridCol w="5257800">
                  <a:extLst>
                    <a:ext uri="{9D8B030D-6E8A-4147-A177-3AD203B41FA5}">
                      <a16:colId xmlns:a16="http://schemas.microsoft.com/office/drawing/2014/main" val="1597825463"/>
                    </a:ext>
                  </a:extLst>
                </a:gridCol>
              </a:tblGrid>
              <a:tr h="370840">
                <a:tc gridSpan="2">
                  <a:txBody>
                    <a:bodyPr/>
                    <a:lstStyle/>
                    <a:p>
                      <a:pPr algn="ctr"/>
                      <a:r>
                        <a:rPr lang="es-CR" sz="2600" dirty="0"/>
                        <a:t>CLIENTELA </a:t>
                      </a:r>
                    </a:p>
                  </a:txBody>
                  <a:tcPr/>
                </a:tc>
                <a:tc hMerge="1">
                  <a:txBody>
                    <a:bodyPr/>
                    <a:lstStyle/>
                    <a:p>
                      <a:endParaRPr lang="es-CR" dirty="0"/>
                    </a:p>
                  </a:txBody>
                  <a:tcPr/>
                </a:tc>
                <a:extLst>
                  <a:ext uri="{0D108BD9-81ED-4DB2-BD59-A6C34878D82A}">
                    <a16:rowId xmlns:a16="http://schemas.microsoft.com/office/drawing/2014/main" val="662172769"/>
                  </a:ext>
                </a:extLst>
              </a:tr>
              <a:tr h="370840">
                <a:tc>
                  <a:txBody>
                    <a:bodyPr/>
                    <a:lstStyle/>
                    <a:p>
                      <a:pPr algn="ctr"/>
                      <a:r>
                        <a:rPr lang="es-CR" sz="2600" b="1" dirty="0"/>
                        <a:t>Características</a:t>
                      </a:r>
                      <a:r>
                        <a:rPr lang="es-CR" sz="2600" dirty="0"/>
                        <a:t> </a:t>
                      </a:r>
                    </a:p>
                  </a:txBody>
                  <a:tcPr/>
                </a:tc>
                <a:tc>
                  <a:txBody>
                    <a:bodyPr/>
                    <a:lstStyle/>
                    <a:p>
                      <a:pPr algn="ctr"/>
                      <a:r>
                        <a:rPr lang="es-CR" sz="2600" b="1" dirty="0"/>
                        <a:t>¿Cómo</a:t>
                      </a:r>
                      <a:r>
                        <a:rPr lang="es-CR" sz="2600" b="1" baseline="0" dirty="0"/>
                        <a:t> actuar?</a:t>
                      </a:r>
                      <a:endParaRPr lang="es-CR" sz="2600" b="1" dirty="0"/>
                    </a:p>
                  </a:txBody>
                  <a:tcPr/>
                </a:tc>
                <a:extLst>
                  <a:ext uri="{0D108BD9-81ED-4DB2-BD59-A6C34878D82A}">
                    <a16:rowId xmlns:a16="http://schemas.microsoft.com/office/drawing/2014/main" val="2144111273"/>
                  </a:ext>
                </a:extLst>
              </a:tr>
              <a:tr h="370840">
                <a:tc>
                  <a:txBody>
                    <a:bodyPr/>
                    <a:lstStyle/>
                    <a:p>
                      <a:pPr marL="457200" indent="-457200">
                        <a:buFont typeface="Arial" panose="020B0604020202020204" pitchFamily="34" charset="0"/>
                        <a:buChar char="•"/>
                      </a:pPr>
                      <a:r>
                        <a:rPr lang="es-ES" sz="2600" dirty="0"/>
                        <a:t>Llega de mal humor.</a:t>
                      </a:r>
                    </a:p>
                    <a:p>
                      <a:pPr marL="457200" indent="-457200">
                        <a:buFont typeface="Arial" panose="020B0604020202020204" pitchFamily="34" charset="0"/>
                        <a:buChar char="•"/>
                      </a:pPr>
                      <a:r>
                        <a:rPr lang="es-ES" sz="2600" dirty="0"/>
                        <a:t>Es confrontativo(a).</a:t>
                      </a:r>
                    </a:p>
                    <a:p>
                      <a:pPr marL="457200" indent="-457200">
                        <a:buFont typeface="Arial" panose="020B0604020202020204" pitchFamily="34" charset="0"/>
                        <a:buChar char="•"/>
                      </a:pPr>
                      <a:r>
                        <a:rPr lang="es-ES" sz="2600" dirty="0"/>
                        <a:t>Se mantiene en un estado de tensión.</a:t>
                      </a:r>
                    </a:p>
                    <a:p>
                      <a:pPr marL="457200" indent="-457200">
                        <a:buFont typeface="Arial" panose="020B0604020202020204" pitchFamily="34" charset="0"/>
                        <a:buChar char="•"/>
                      </a:pPr>
                      <a:r>
                        <a:rPr lang="es-ES" sz="2600" dirty="0"/>
                        <a:t>Discute con facilidad.</a:t>
                      </a:r>
                    </a:p>
                    <a:p>
                      <a:pPr marL="457200" indent="-457200">
                        <a:buFont typeface="Arial" panose="020B0604020202020204" pitchFamily="34" charset="0"/>
                        <a:buChar char="•"/>
                      </a:pPr>
                      <a:r>
                        <a:rPr lang="es-ES" sz="2600" dirty="0"/>
                        <a:t>Muchas veces es ofensivo(a).</a:t>
                      </a:r>
                    </a:p>
                    <a:p>
                      <a:pPr marL="457200" indent="-457200">
                        <a:buFont typeface="Arial" panose="020B0604020202020204" pitchFamily="34" charset="0"/>
                        <a:buChar char="•"/>
                      </a:pPr>
                      <a:r>
                        <a:rPr lang="es-ES" sz="2600" dirty="0"/>
                        <a:t>Generalmente tiene un temperamento dominante y agresivo.</a:t>
                      </a:r>
                      <a:endParaRPr lang="es-CR" sz="2600" dirty="0"/>
                    </a:p>
                  </a:txBody>
                  <a:tcPr/>
                </a:tc>
                <a:tc>
                  <a:txBody>
                    <a:bodyPr/>
                    <a:lstStyle/>
                    <a:p>
                      <a:pPr marL="457200" indent="-457200">
                        <a:buFont typeface="Arial" panose="020B0604020202020204" pitchFamily="34" charset="0"/>
                        <a:buChar char="•"/>
                      </a:pPr>
                      <a:r>
                        <a:rPr lang="es-ES" sz="2600" dirty="0"/>
                        <a:t>Eludir sus groserías.</a:t>
                      </a:r>
                    </a:p>
                    <a:p>
                      <a:pPr marL="457200" indent="-457200">
                        <a:buFont typeface="Arial" panose="020B0604020202020204" pitchFamily="34" charset="0"/>
                        <a:buChar char="•"/>
                      </a:pPr>
                      <a:r>
                        <a:rPr lang="es-ES" sz="2600" dirty="0"/>
                        <a:t>No debemos darnos por aludidos(as).</a:t>
                      </a:r>
                    </a:p>
                    <a:p>
                      <a:pPr marL="457200" indent="-457200">
                        <a:buFont typeface="Arial" panose="020B0604020202020204" pitchFamily="34" charset="0"/>
                        <a:buChar char="•"/>
                      </a:pPr>
                      <a:r>
                        <a:rPr lang="es-ES" sz="2600" dirty="0"/>
                        <a:t>Mantener la cortesía en todo momento.</a:t>
                      </a:r>
                    </a:p>
                    <a:p>
                      <a:pPr marL="457200" indent="-457200">
                        <a:buFont typeface="Arial" panose="020B0604020202020204" pitchFamily="34" charset="0"/>
                        <a:buChar char="•"/>
                      </a:pPr>
                      <a:r>
                        <a:rPr lang="es-ES" sz="2600" dirty="0"/>
                        <a:t>No sonría. Trate de mantener un rostro neutral.</a:t>
                      </a:r>
                    </a:p>
                    <a:p>
                      <a:pPr marL="457200" indent="-457200">
                        <a:buFont typeface="Arial" panose="020B0604020202020204" pitchFamily="34" charset="0"/>
                        <a:buChar char="•"/>
                      </a:pPr>
                      <a:r>
                        <a:rPr lang="es-ES" sz="2600" dirty="0"/>
                        <a:t>Se presenta más en la post - venta.</a:t>
                      </a:r>
                      <a:endParaRPr lang="es-CR" sz="2600" dirty="0"/>
                    </a:p>
                  </a:txBody>
                  <a:tcPr/>
                </a:tc>
                <a:extLst>
                  <a:ext uri="{0D108BD9-81ED-4DB2-BD59-A6C34878D82A}">
                    <a16:rowId xmlns:a16="http://schemas.microsoft.com/office/drawing/2014/main" val="515944778"/>
                  </a:ext>
                </a:extLst>
              </a:tr>
            </a:tbl>
          </a:graphicData>
        </a:graphic>
      </p:graphicFrame>
      <p:sp>
        <p:nvSpPr>
          <p:cNvPr id="4" name="Marcador de pie de página 3"/>
          <p:cNvSpPr>
            <a:spLocks noGrp="1"/>
          </p:cNvSpPr>
          <p:nvPr>
            <p:ph type="ftr" sz="quarter" idx="11"/>
          </p:nvPr>
        </p:nvSpPr>
        <p:spPr/>
        <p:txBody>
          <a:bodyPr/>
          <a:lstStyle/>
          <a:p>
            <a:r>
              <a:rPr lang="es-CR" dirty="0"/>
              <a:t>Jordán (s.f.)</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59</a:t>
            </a:fld>
            <a:endParaRPr lang="es-C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469445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a:t>
            </a:r>
          </a:p>
        </p:txBody>
      </p:sp>
      <p:sp>
        <p:nvSpPr>
          <p:cNvPr id="3" name="Marcador de contenido 2"/>
          <p:cNvSpPr>
            <a:spLocks noGrp="1"/>
          </p:cNvSpPr>
          <p:nvPr>
            <p:ph idx="1"/>
          </p:nvPr>
        </p:nvSpPr>
        <p:spPr>
          <a:xfrm>
            <a:off x="317241" y="2373549"/>
            <a:ext cx="11551298" cy="3803414"/>
          </a:xfrm>
        </p:spPr>
        <p:txBody>
          <a:bodyPr/>
          <a:lstStyle/>
          <a:p>
            <a:pPr marL="0" indent="0" algn="just">
              <a:buNone/>
            </a:pPr>
            <a:r>
              <a:rPr lang="es-ES" b="1" dirty="0"/>
              <a:t>Mercadeo estratégico: </a:t>
            </a:r>
            <a:r>
              <a:rPr lang="es-ES" dirty="0"/>
              <a:t>busca satisfacer las necesidades actuales y futuras de la clientela, localizar nuevos mercados, identificar segmentos y orientar a la empresa.</a:t>
            </a:r>
          </a:p>
          <a:p>
            <a:pPr marL="0" indent="0" algn="just">
              <a:buNone/>
            </a:pPr>
            <a:endParaRPr lang="es-ES" dirty="0"/>
          </a:p>
          <a:p>
            <a:pPr marL="0" indent="0" algn="just">
              <a:buNone/>
            </a:pPr>
            <a:r>
              <a:rPr lang="es-ES" b="1" dirty="0"/>
              <a:t>Mercadeo operativo: </a:t>
            </a:r>
            <a:r>
              <a:rPr lang="es-ES" dirty="0"/>
              <a:t>consiste en la asignación de acciones específicas a personas concretas de la empresa, a quienes se les entregan medios materiales para que alcancen los objetivos previstos por la organización.</a:t>
            </a:r>
            <a:endParaRPr lang="es-CR" dirty="0"/>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50170"/>
            <a:ext cx="2444620" cy="2769"/>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9803172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95699803"/>
              </p:ext>
            </p:extLst>
          </p:nvPr>
        </p:nvGraphicFramePr>
        <p:xfrm>
          <a:off x="838200" y="1784061"/>
          <a:ext cx="10515600" cy="49072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1119582"/>
                    </a:ext>
                  </a:extLst>
                </a:gridCol>
                <a:gridCol w="5257800">
                  <a:extLst>
                    <a:ext uri="{9D8B030D-6E8A-4147-A177-3AD203B41FA5}">
                      <a16:colId xmlns:a16="http://schemas.microsoft.com/office/drawing/2014/main" val="1597825463"/>
                    </a:ext>
                  </a:extLst>
                </a:gridCol>
              </a:tblGrid>
              <a:tr h="370840">
                <a:tc gridSpan="2">
                  <a:txBody>
                    <a:bodyPr/>
                    <a:lstStyle/>
                    <a:p>
                      <a:pPr algn="ctr"/>
                      <a:r>
                        <a:rPr lang="es-CR" sz="2600" dirty="0"/>
                        <a:t>CLIENTELA POLÉMICA</a:t>
                      </a:r>
                    </a:p>
                  </a:txBody>
                  <a:tcPr/>
                </a:tc>
                <a:tc hMerge="1">
                  <a:txBody>
                    <a:bodyPr/>
                    <a:lstStyle/>
                    <a:p>
                      <a:endParaRPr lang="es-CR" dirty="0"/>
                    </a:p>
                  </a:txBody>
                  <a:tcPr/>
                </a:tc>
                <a:extLst>
                  <a:ext uri="{0D108BD9-81ED-4DB2-BD59-A6C34878D82A}">
                    <a16:rowId xmlns:a16="http://schemas.microsoft.com/office/drawing/2014/main" val="662172769"/>
                  </a:ext>
                </a:extLst>
              </a:tr>
              <a:tr h="370840">
                <a:tc>
                  <a:txBody>
                    <a:bodyPr/>
                    <a:lstStyle/>
                    <a:p>
                      <a:pPr algn="ctr"/>
                      <a:r>
                        <a:rPr lang="es-CR" sz="2600" b="1" dirty="0"/>
                        <a:t>Características</a:t>
                      </a:r>
                      <a:r>
                        <a:rPr lang="es-CR" sz="2600" dirty="0"/>
                        <a:t> </a:t>
                      </a:r>
                    </a:p>
                  </a:txBody>
                  <a:tcPr/>
                </a:tc>
                <a:tc>
                  <a:txBody>
                    <a:bodyPr/>
                    <a:lstStyle/>
                    <a:p>
                      <a:pPr algn="ctr"/>
                      <a:r>
                        <a:rPr lang="es-CR" sz="2600" b="1" dirty="0"/>
                        <a:t>¿Cómo</a:t>
                      </a:r>
                      <a:r>
                        <a:rPr lang="es-CR" sz="2600" b="1" baseline="0" dirty="0"/>
                        <a:t> actuar?</a:t>
                      </a:r>
                      <a:endParaRPr lang="es-CR" sz="2600" b="1" dirty="0"/>
                    </a:p>
                  </a:txBody>
                  <a:tcPr/>
                </a:tc>
                <a:extLst>
                  <a:ext uri="{0D108BD9-81ED-4DB2-BD59-A6C34878D82A}">
                    <a16:rowId xmlns:a16="http://schemas.microsoft.com/office/drawing/2014/main" val="2144111273"/>
                  </a:ext>
                </a:extLst>
              </a:tr>
              <a:tr h="370840">
                <a:tc>
                  <a:txBody>
                    <a:bodyPr/>
                    <a:lstStyle/>
                    <a:p>
                      <a:pPr marL="457200" indent="-457200">
                        <a:buFont typeface="Arial" panose="020B0604020202020204" pitchFamily="34" charset="0"/>
                        <a:buChar char="•"/>
                      </a:pPr>
                      <a:r>
                        <a:rPr lang="es-ES" sz="2800" dirty="0"/>
                        <a:t>Le gusta buscar discusión, pero no llega a ser grosero(a).</a:t>
                      </a:r>
                    </a:p>
                    <a:p>
                      <a:pPr marL="457200" indent="-457200">
                        <a:buFont typeface="Arial" panose="020B0604020202020204" pitchFamily="34" charset="0"/>
                        <a:buChar char="•"/>
                      </a:pPr>
                      <a:r>
                        <a:rPr lang="es-ES" sz="2800" dirty="0"/>
                        <a:t>Discute el precio, discute la competencia, discute la entrega, discute el servicio, etc.</a:t>
                      </a:r>
                    </a:p>
                    <a:p>
                      <a:pPr marL="457200" indent="-457200">
                        <a:buFont typeface="Arial" panose="020B0604020202020204" pitchFamily="34" charset="0"/>
                        <a:buChar char="•"/>
                      </a:pPr>
                      <a:r>
                        <a:rPr lang="es-ES" sz="2800" dirty="0"/>
                        <a:t>A todo le ve un problema.</a:t>
                      </a:r>
                      <a:endParaRPr lang="es-CR" sz="2600" dirty="0"/>
                    </a:p>
                  </a:txBody>
                  <a:tcPr/>
                </a:tc>
                <a:tc>
                  <a:txBody>
                    <a:bodyPr/>
                    <a:lstStyle/>
                    <a:p>
                      <a:pPr marL="457200" indent="-457200">
                        <a:buFont typeface="Arial" panose="020B0604020202020204" pitchFamily="34" charset="0"/>
                        <a:buChar char="•"/>
                      </a:pPr>
                      <a:r>
                        <a:rPr lang="es-ES" sz="2800" dirty="0"/>
                        <a:t>No debemos discutir con él o ella.</a:t>
                      </a:r>
                    </a:p>
                    <a:p>
                      <a:pPr marL="457200" indent="-457200">
                        <a:buFont typeface="Arial" panose="020B0604020202020204" pitchFamily="34" charset="0"/>
                        <a:buChar char="•"/>
                      </a:pPr>
                      <a:r>
                        <a:rPr lang="es-ES" sz="2800" dirty="0"/>
                        <a:t>Debemos proveerle la mejor solución disponible.</a:t>
                      </a:r>
                    </a:p>
                    <a:p>
                      <a:pPr marL="457200" indent="-457200">
                        <a:buFont typeface="Arial" panose="020B0604020202020204" pitchFamily="34" charset="0"/>
                        <a:buChar char="•"/>
                      </a:pPr>
                      <a:r>
                        <a:rPr lang="es-ES" sz="2800" dirty="0"/>
                        <a:t>Ser cortés y amable.</a:t>
                      </a:r>
                    </a:p>
                    <a:p>
                      <a:pPr marL="457200" indent="-457200">
                        <a:buFont typeface="Arial" panose="020B0604020202020204" pitchFamily="34" charset="0"/>
                        <a:buChar char="•"/>
                      </a:pPr>
                      <a:r>
                        <a:rPr lang="es-ES" sz="2800" dirty="0"/>
                        <a:t>Sonrisa incipiente.</a:t>
                      </a:r>
                    </a:p>
                    <a:p>
                      <a:pPr marL="457200" indent="-457200">
                        <a:buFont typeface="Arial" panose="020B0604020202020204" pitchFamily="34" charset="0"/>
                        <a:buChar char="•"/>
                      </a:pPr>
                      <a:r>
                        <a:rPr lang="es-ES" sz="2800" dirty="0"/>
                        <a:t>Escuche antes de responder, pregunte las razones que le hacen pensar de esa forma.</a:t>
                      </a:r>
                      <a:endParaRPr lang="es-CR" sz="2600" dirty="0"/>
                    </a:p>
                  </a:txBody>
                  <a:tcPr/>
                </a:tc>
                <a:extLst>
                  <a:ext uri="{0D108BD9-81ED-4DB2-BD59-A6C34878D82A}">
                    <a16:rowId xmlns:a16="http://schemas.microsoft.com/office/drawing/2014/main" val="515944778"/>
                  </a:ext>
                </a:extLst>
              </a:tr>
            </a:tbl>
          </a:graphicData>
        </a:graphic>
      </p:graphicFrame>
      <p:sp>
        <p:nvSpPr>
          <p:cNvPr id="4" name="Marcador de pie de página 3"/>
          <p:cNvSpPr>
            <a:spLocks noGrp="1"/>
          </p:cNvSpPr>
          <p:nvPr>
            <p:ph type="ftr" sz="quarter" idx="11"/>
          </p:nvPr>
        </p:nvSpPr>
        <p:spPr/>
        <p:txBody>
          <a:bodyPr/>
          <a:lstStyle/>
          <a:p>
            <a:r>
              <a:rPr lang="es-CR" dirty="0"/>
              <a:t>Jordán (s.f.)</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60</a:t>
            </a:fld>
            <a:endParaRPr lang="es-C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731668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062114095"/>
              </p:ext>
            </p:extLst>
          </p:nvPr>
        </p:nvGraphicFramePr>
        <p:xfrm>
          <a:off x="838200" y="1784061"/>
          <a:ext cx="10515600" cy="4053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1119582"/>
                    </a:ext>
                  </a:extLst>
                </a:gridCol>
                <a:gridCol w="5257800">
                  <a:extLst>
                    <a:ext uri="{9D8B030D-6E8A-4147-A177-3AD203B41FA5}">
                      <a16:colId xmlns:a16="http://schemas.microsoft.com/office/drawing/2014/main" val="1597825463"/>
                    </a:ext>
                  </a:extLst>
                </a:gridCol>
              </a:tblGrid>
              <a:tr h="370840">
                <a:tc gridSpan="2">
                  <a:txBody>
                    <a:bodyPr/>
                    <a:lstStyle/>
                    <a:p>
                      <a:pPr algn="ctr"/>
                      <a:r>
                        <a:rPr lang="es-CR" sz="2600" dirty="0"/>
                        <a:t>CLIENTELA ‘SABELOTODO’</a:t>
                      </a:r>
                    </a:p>
                  </a:txBody>
                  <a:tcPr/>
                </a:tc>
                <a:tc hMerge="1">
                  <a:txBody>
                    <a:bodyPr/>
                    <a:lstStyle/>
                    <a:p>
                      <a:endParaRPr lang="es-CR" dirty="0"/>
                    </a:p>
                  </a:txBody>
                  <a:tcPr/>
                </a:tc>
                <a:extLst>
                  <a:ext uri="{0D108BD9-81ED-4DB2-BD59-A6C34878D82A}">
                    <a16:rowId xmlns:a16="http://schemas.microsoft.com/office/drawing/2014/main" val="662172769"/>
                  </a:ext>
                </a:extLst>
              </a:tr>
              <a:tr h="370840">
                <a:tc>
                  <a:txBody>
                    <a:bodyPr/>
                    <a:lstStyle/>
                    <a:p>
                      <a:pPr algn="ctr"/>
                      <a:r>
                        <a:rPr lang="es-CR" sz="2600" b="1" dirty="0"/>
                        <a:t>Características</a:t>
                      </a:r>
                      <a:r>
                        <a:rPr lang="es-CR" sz="2600" dirty="0"/>
                        <a:t> </a:t>
                      </a:r>
                    </a:p>
                  </a:txBody>
                  <a:tcPr/>
                </a:tc>
                <a:tc>
                  <a:txBody>
                    <a:bodyPr/>
                    <a:lstStyle/>
                    <a:p>
                      <a:pPr algn="ctr"/>
                      <a:r>
                        <a:rPr lang="es-CR" sz="2600" b="1" dirty="0"/>
                        <a:t>¿Cómo</a:t>
                      </a:r>
                      <a:r>
                        <a:rPr lang="es-CR" sz="2600" b="1" baseline="0" dirty="0"/>
                        <a:t> actuar?</a:t>
                      </a:r>
                      <a:endParaRPr lang="es-CR" sz="2600" b="1" dirty="0"/>
                    </a:p>
                  </a:txBody>
                  <a:tcPr/>
                </a:tc>
                <a:extLst>
                  <a:ext uri="{0D108BD9-81ED-4DB2-BD59-A6C34878D82A}">
                    <a16:rowId xmlns:a16="http://schemas.microsoft.com/office/drawing/2014/main" val="2144111273"/>
                  </a:ext>
                </a:extLst>
              </a:tr>
              <a:tr h="370840">
                <a:tc>
                  <a:txBody>
                    <a:bodyPr/>
                    <a:lstStyle/>
                    <a:p>
                      <a:pPr marL="457200" indent="-457200">
                        <a:buFont typeface="Arial" panose="020B0604020202020204" pitchFamily="34" charset="0"/>
                        <a:buChar char="•"/>
                      </a:pPr>
                      <a:r>
                        <a:rPr lang="es-ES" sz="2800" dirty="0"/>
                        <a:t>Cree saberlo todo.</a:t>
                      </a:r>
                    </a:p>
                    <a:p>
                      <a:pPr marL="457200" indent="-457200">
                        <a:buFont typeface="Arial" panose="020B0604020202020204" pitchFamily="34" charset="0"/>
                        <a:buChar char="•"/>
                      </a:pPr>
                      <a:r>
                        <a:rPr lang="es-ES" sz="2800" dirty="0"/>
                        <a:t>Mantiene una actitud de superioridad. </a:t>
                      </a:r>
                    </a:p>
                    <a:p>
                      <a:pPr marL="457200" indent="-457200">
                        <a:buFont typeface="Arial" panose="020B0604020202020204" pitchFamily="34" charset="0"/>
                        <a:buChar char="•"/>
                      </a:pPr>
                      <a:r>
                        <a:rPr lang="es-ES" sz="2800" dirty="0"/>
                        <a:t>Es muy exigente y retador(a).</a:t>
                      </a:r>
                      <a:endParaRPr lang="es-CR" sz="2600" dirty="0"/>
                    </a:p>
                  </a:txBody>
                  <a:tcPr/>
                </a:tc>
                <a:tc>
                  <a:txBody>
                    <a:bodyPr/>
                    <a:lstStyle/>
                    <a:p>
                      <a:pPr marL="457200" indent="-457200">
                        <a:buFont typeface="Arial" panose="020B0604020202020204" pitchFamily="34" charset="0"/>
                        <a:buChar char="•"/>
                      </a:pPr>
                      <a:r>
                        <a:rPr lang="es-ES" sz="2800" dirty="0"/>
                        <a:t>Mostrarle la solución de manera que no se ofenda.</a:t>
                      </a:r>
                    </a:p>
                    <a:p>
                      <a:pPr marL="457200" indent="-457200">
                        <a:buFont typeface="Arial" panose="020B0604020202020204" pitchFamily="34" charset="0"/>
                        <a:buChar char="•"/>
                      </a:pPr>
                      <a:r>
                        <a:rPr lang="es-ES" sz="2800" dirty="0"/>
                        <a:t>Muéstrese interesado(a) en su “conocimiento”.</a:t>
                      </a:r>
                    </a:p>
                    <a:p>
                      <a:pPr marL="457200" indent="-457200">
                        <a:buFont typeface="Arial" panose="020B0604020202020204" pitchFamily="34" charset="0"/>
                        <a:buChar char="•"/>
                      </a:pPr>
                      <a:r>
                        <a:rPr lang="es-ES" sz="2800" dirty="0"/>
                        <a:t>Sea sutil ante sus errores.</a:t>
                      </a:r>
                    </a:p>
                    <a:p>
                      <a:pPr marL="457200" indent="-457200">
                        <a:buFont typeface="Arial" panose="020B0604020202020204" pitchFamily="34" charset="0"/>
                        <a:buChar char="•"/>
                      </a:pPr>
                      <a:r>
                        <a:rPr lang="es-ES" sz="2800" dirty="0"/>
                        <a:t>Hágale ver que sus aportes fueron valiosos para la solución.</a:t>
                      </a:r>
                      <a:endParaRPr lang="es-CR" sz="2600" dirty="0"/>
                    </a:p>
                  </a:txBody>
                  <a:tcPr/>
                </a:tc>
                <a:extLst>
                  <a:ext uri="{0D108BD9-81ED-4DB2-BD59-A6C34878D82A}">
                    <a16:rowId xmlns:a16="http://schemas.microsoft.com/office/drawing/2014/main" val="515944778"/>
                  </a:ext>
                </a:extLst>
              </a:tr>
            </a:tbl>
          </a:graphicData>
        </a:graphic>
      </p:graphicFrame>
      <p:sp>
        <p:nvSpPr>
          <p:cNvPr id="4" name="Marcador de pie de página 3"/>
          <p:cNvSpPr>
            <a:spLocks noGrp="1"/>
          </p:cNvSpPr>
          <p:nvPr>
            <p:ph type="ftr" sz="quarter" idx="11"/>
          </p:nvPr>
        </p:nvSpPr>
        <p:spPr/>
        <p:txBody>
          <a:bodyPr/>
          <a:lstStyle/>
          <a:p>
            <a:r>
              <a:rPr lang="es-CR" dirty="0"/>
              <a:t>Jordán (s.f.)</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61</a:t>
            </a:fld>
            <a:endParaRPr lang="es-C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591063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014372171"/>
              </p:ext>
            </p:extLst>
          </p:nvPr>
        </p:nvGraphicFramePr>
        <p:xfrm>
          <a:off x="838200" y="1784061"/>
          <a:ext cx="10515600" cy="4480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1119582"/>
                    </a:ext>
                  </a:extLst>
                </a:gridCol>
                <a:gridCol w="5257800">
                  <a:extLst>
                    <a:ext uri="{9D8B030D-6E8A-4147-A177-3AD203B41FA5}">
                      <a16:colId xmlns:a16="http://schemas.microsoft.com/office/drawing/2014/main" val="1597825463"/>
                    </a:ext>
                  </a:extLst>
                </a:gridCol>
              </a:tblGrid>
              <a:tr h="370840">
                <a:tc gridSpan="2">
                  <a:txBody>
                    <a:bodyPr/>
                    <a:lstStyle/>
                    <a:p>
                      <a:pPr algn="ctr"/>
                      <a:r>
                        <a:rPr lang="es-CR" sz="2600" dirty="0"/>
                        <a:t>CLIENTELA DESCONFIADA</a:t>
                      </a:r>
                    </a:p>
                  </a:txBody>
                  <a:tcPr/>
                </a:tc>
                <a:tc hMerge="1">
                  <a:txBody>
                    <a:bodyPr/>
                    <a:lstStyle/>
                    <a:p>
                      <a:endParaRPr lang="es-CR" dirty="0"/>
                    </a:p>
                  </a:txBody>
                  <a:tcPr/>
                </a:tc>
                <a:extLst>
                  <a:ext uri="{0D108BD9-81ED-4DB2-BD59-A6C34878D82A}">
                    <a16:rowId xmlns:a16="http://schemas.microsoft.com/office/drawing/2014/main" val="662172769"/>
                  </a:ext>
                </a:extLst>
              </a:tr>
              <a:tr h="370840">
                <a:tc>
                  <a:txBody>
                    <a:bodyPr/>
                    <a:lstStyle/>
                    <a:p>
                      <a:pPr algn="ctr"/>
                      <a:r>
                        <a:rPr lang="es-CR" sz="2600" b="1" dirty="0"/>
                        <a:t>Características</a:t>
                      </a:r>
                      <a:r>
                        <a:rPr lang="es-CR" sz="2600" dirty="0"/>
                        <a:t> </a:t>
                      </a:r>
                    </a:p>
                  </a:txBody>
                  <a:tcPr/>
                </a:tc>
                <a:tc>
                  <a:txBody>
                    <a:bodyPr/>
                    <a:lstStyle/>
                    <a:p>
                      <a:pPr algn="ctr"/>
                      <a:r>
                        <a:rPr lang="es-CR" sz="2600" b="1" dirty="0"/>
                        <a:t>¿Cómo</a:t>
                      </a:r>
                      <a:r>
                        <a:rPr lang="es-CR" sz="2600" b="1" baseline="0" dirty="0"/>
                        <a:t> actuar?</a:t>
                      </a:r>
                      <a:endParaRPr lang="es-CR" sz="2600" b="1" dirty="0"/>
                    </a:p>
                  </a:txBody>
                  <a:tcPr/>
                </a:tc>
                <a:extLst>
                  <a:ext uri="{0D108BD9-81ED-4DB2-BD59-A6C34878D82A}">
                    <a16:rowId xmlns:a16="http://schemas.microsoft.com/office/drawing/2014/main" val="2144111273"/>
                  </a:ext>
                </a:extLst>
              </a:tr>
              <a:tr h="370840">
                <a:tc>
                  <a:txBody>
                    <a:bodyPr/>
                    <a:lstStyle/>
                    <a:p>
                      <a:pPr marL="457200" indent="-457200">
                        <a:buFont typeface="Arial" panose="020B0604020202020204" pitchFamily="34" charset="0"/>
                        <a:buChar char="•"/>
                      </a:pPr>
                      <a:r>
                        <a:rPr lang="es-ES" sz="2800" dirty="0"/>
                        <a:t>Es un(a) cliente(a) que rechaza hasta los argumentos más lógicos.</a:t>
                      </a:r>
                    </a:p>
                    <a:p>
                      <a:pPr marL="457200" indent="-457200">
                        <a:buFont typeface="Arial" panose="020B0604020202020204" pitchFamily="34" charset="0"/>
                        <a:buChar char="•"/>
                      </a:pPr>
                      <a:r>
                        <a:rPr lang="es-ES" sz="2800" dirty="0"/>
                        <a:t>Duda de todo y de todos(as).</a:t>
                      </a:r>
                    </a:p>
                    <a:p>
                      <a:pPr marL="457200" indent="-457200">
                        <a:buFont typeface="Arial" panose="020B0604020202020204" pitchFamily="34" charset="0"/>
                        <a:buChar char="•"/>
                      </a:pPr>
                      <a:r>
                        <a:rPr lang="es-ES" sz="2800" dirty="0"/>
                        <a:t>Es bastante susceptible.</a:t>
                      </a:r>
                    </a:p>
                    <a:p>
                      <a:pPr marL="457200" indent="-457200">
                        <a:buFont typeface="Arial" panose="020B0604020202020204" pitchFamily="34" charset="0"/>
                        <a:buChar char="•"/>
                      </a:pPr>
                      <a:r>
                        <a:rPr lang="es-ES" sz="2800" dirty="0"/>
                        <a:t>Por naturaleza, es desconfiado(a).</a:t>
                      </a:r>
                      <a:endParaRPr lang="es-CR" sz="2600" dirty="0"/>
                    </a:p>
                  </a:txBody>
                  <a:tcPr/>
                </a:tc>
                <a:tc>
                  <a:txBody>
                    <a:bodyPr/>
                    <a:lstStyle/>
                    <a:p>
                      <a:pPr marL="457200" indent="-457200">
                        <a:buFont typeface="Arial" panose="020B0604020202020204" pitchFamily="34" charset="0"/>
                        <a:buChar char="•"/>
                      </a:pPr>
                      <a:r>
                        <a:rPr lang="es-ES" sz="2800" dirty="0"/>
                        <a:t>Conservar la calma.</a:t>
                      </a:r>
                    </a:p>
                    <a:p>
                      <a:pPr marL="457200" indent="-457200">
                        <a:buFont typeface="Arial" panose="020B0604020202020204" pitchFamily="34" charset="0"/>
                        <a:buChar char="•"/>
                      </a:pPr>
                      <a:r>
                        <a:rPr lang="es-ES" sz="2800" dirty="0"/>
                        <a:t>Transmitir seguridad en todo momento.</a:t>
                      </a:r>
                    </a:p>
                    <a:p>
                      <a:pPr marL="457200" indent="-457200">
                        <a:buFont typeface="Arial" panose="020B0604020202020204" pitchFamily="34" charset="0"/>
                        <a:buChar char="•"/>
                      </a:pPr>
                      <a:r>
                        <a:rPr lang="es-ES" sz="2800" dirty="0"/>
                        <a:t>Estar seguro(a) de lo que usted está vendiendo.</a:t>
                      </a:r>
                    </a:p>
                    <a:p>
                      <a:pPr marL="457200" indent="-457200">
                        <a:buFont typeface="Arial" panose="020B0604020202020204" pitchFamily="34" charset="0"/>
                        <a:buChar char="•"/>
                      </a:pPr>
                      <a:r>
                        <a:rPr lang="es-ES" sz="2800" dirty="0"/>
                        <a:t>Hacerle preguntas, definir y entender claramente sus necesidades.</a:t>
                      </a:r>
                      <a:endParaRPr lang="es-CR" sz="2600" dirty="0"/>
                    </a:p>
                  </a:txBody>
                  <a:tcPr/>
                </a:tc>
                <a:extLst>
                  <a:ext uri="{0D108BD9-81ED-4DB2-BD59-A6C34878D82A}">
                    <a16:rowId xmlns:a16="http://schemas.microsoft.com/office/drawing/2014/main" val="515944778"/>
                  </a:ext>
                </a:extLst>
              </a:tr>
            </a:tbl>
          </a:graphicData>
        </a:graphic>
      </p:graphicFrame>
      <p:sp>
        <p:nvSpPr>
          <p:cNvPr id="4" name="Marcador de pie de página 3"/>
          <p:cNvSpPr>
            <a:spLocks noGrp="1"/>
          </p:cNvSpPr>
          <p:nvPr>
            <p:ph type="ftr" sz="quarter" idx="11"/>
          </p:nvPr>
        </p:nvSpPr>
        <p:spPr/>
        <p:txBody>
          <a:bodyPr/>
          <a:lstStyle/>
          <a:p>
            <a:r>
              <a:rPr lang="es-CR" dirty="0"/>
              <a:t>Jordán (s.f.)</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62</a:t>
            </a:fld>
            <a:endParaRPr lang="es-C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166867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125611561"/>
              </p:ext>
            </p:extLst>
          </p:nvPr>
        </p:nvGraphicFramePr>
        <p:xfrm>
          <a:off x="838200" y="1784061"/>
          <a:ext cx="10515600" cy="49072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1119582"/>
                    </a:ext>
                  </a:extLst>
                </a:gridCol>
                <a:gridCol w="5257800">
                  <a:extLst>
                    <a:ext uri="{9D8B030D-6E8A-4147-A177-3AD203B41FA5}">
                      <a16:colId xmlns:a16="http://schemas.microsoft.com/office/drawing/2014/main" val="1597825463"/>
                    </a:ext>
                  </a:extLst>
                </a:gridCol>
              </a:tblGrid>
              <a:tr h="370840">
                <a:tc gridSpan="2">
                  <a:txBody>
                    <a:bodyPr/>
                    <a:lstStyle/>
                    <a:p>
                      <a:pPr algn="ctr"/>
                      <a:r>
                        <a:rPr lang="es-CR" sz="2600" dirty="0"/>
                        <a:t>CLIENTELA IMPULSIVA</a:t>
                      </a:r>
                    </a:p>
                  </a:txBody>
                  <a:tcPr/>
                </a:tc>
                <a:tc hMerge="1">
                  <a:txBody>
                    <a:bodyPr/>
                    <a:lstStyle/>
                    <a:p>
                      <a:endParaRPr lang="es-CR" dirty="0"/>
                    </a:p>
                  </a:txBody>
                  <a:tcPr/>
                </a:tc>
                <a:extLst>
                  <a:ext uri="{0D108BD9-81ED-4DB2-BD59-A6C34878D82A}">
                    <a16:rowId xmlns:a16="http://schemas.microsoft.com/office/drawing/2014/main" val="662172769"/>
                  </a:ext>
                </a:extLst>
              </a:tr>
              <a:tr h="370840">
                <a:tc>
                  <a:txBody>
                    <a:bodyPr/>
                    <a:lstStyle/>
                    <a:p>
                      <a:pPr algn="ctr"/>
                      <a:r>
                        <a:rPr lang="es-CR" sz="2600" b="1" dirty="0"/>
                        <a:t>Características</a:t>
                      </a:r>
                      <a:r>
                        <a:rPr lang="es-CR" sz="2600" dirty="0"/>
                        <a:t> </a:t>
                      </a:r>
                    </a:p>
                  </a:txBody>
                  <a:tcPr/>
                </a:tc>
                <a:tc>
                  <a:txBody>
                    <a:bodyPr/>
                    <a:lstStyle/>
                    <a:p>
                      <a:pPr algn="ctr"/>
                      <a:r>
                        <a:rPr lang="es-CR" sz="2600" b="1" dirty="0"/>
                        <a:t>¿Cómo</a:t>
                      </a:r>
                      <a:r>
                        <a:rPr lang="es-CR" sz="2600" b="1" baseline="0" dirty="0"/>
                        <a:t> actuar?</a:t>
                      </a:r>
                      <a:endParaRPr lang="es-CR" sz="2600" b="1" dirty="0"/>
                    </a:p>
                  </a:txBody>
                  <a:tcPr/>
                </a:tc>
                <a:extLst>
                  <a:ext uri="{0D108BD9-81ED-4DB2-BD59-A6C34878D82A}">
                    <a16:rowId xmlns:a16="http://schemas.microsoft.com/office/drawing/2014/main" val="2144111273"/>
                  </a:ext>
                </a:extLst>
              </a:tr>
              <a:tr h="370840">
                <a:tc>
                  <a:txBody>
                    <a:bodyPr/>
                    <a:lstStyle/>
                    <a:p>
                      <a:pPr marL="457200" indent="-457200">
                        <a:buFont typeface="Arial" panose="020B0604020202020204" pitchFamily="34" charset="0"/>
                        <a:buChar char="•"/>
                      </a:pPr>
                      <a:r>
                        <a:rPr lang="es-ES" sz="2800" dirty="0"/>
                        <a:t>Cambia constantemente de opinión.</a:t>
                      </a:r>
                    </a:p>
                    <a:p>
                      <a:pPr marL="457200" indent="-457200">
                        <a:buFont typeface="Arial" panose="020B0604020202020204" pitchFamily="34" charset="0"/>
                        <a:buChar char="•"/>
                      </a:pPr>
                      <a:r>
                        <a:rPr lang="es-ES" sz="2800" dirty="0"/>
                        <a:t>Es impaciente.</a:t>
                      </a:r>
                    </a:p>
                    <a:p>
                      <a:pPr marL="457200" indent="-457200">
                        <a:buFont typeface="Arial" panose="020B0604020202020204" pitchFamily="34" charset="0"/>
                        <a:buChar char="•"/>
                      </a:pPr>
                      <a:r>
                        <a:rPr lang="es-ES" sz="2800" dirty="0"/>
                        <a:t>Carácter impulsivo e inestable.</a:t>
                      </a:r>
                    </a:p>
                    <a:p>
                      <a:pPr marL="457200" indent="-457200">
                        <a:buFont typeface="Arial" panose="020B0604020202020204" pitchFamily="34" charset="0"/>
                        <a:buChar char="•"/>
                      </a:pPr>
                      <a:r>
                        <a:rPr lang="es-ES" sz="2800" dirty="0"/>
                        <a:t>Puede comprar mucho o no comprar nada.</a:t>
                      </a:r>
                      <a:endParaRPr lang="es-CR" sz="2600" dirty="0"/>
                    </a:p>
                  </a:txBody>
                  <a:tcPr/>
                </a:tc>
                <a:tc>
                  <a:txBody>
                    <a:bodyPr/>
                    <a:lstStyle/>
                    <a:p>
                      <a:pPr marL="457200" indent="-457200">
                        <a:buFont typeface="Arial" panose="020B0604020202020204" pitchFamily="34" charset="0"/>
                        <a:buChar char="•"/>
                      </a:pPr>
                      <a:r>
                        <a:rPr lang="es-ES" sz="2800" dirty="0"/>
                        <a:t>Se debe demostrar seguridad.</a:t>
                      </a:r>
                    </a:p>
                    <a:p>
                      <a:pPr marL="457200" indent="-457200">
                        <a:buFont typeface="Arial" panose="020B0604020202020204" pitchFamily="34" charset="0"/>
                        <a:buChar char="•"/>
                      </a:pPr>
                      <a:r>
                        <a:rPr lang="es-ES" sz="2800" dirty="0"/>
                        <a:t>Sonreír abiertamente y demostrar que la atención a la clientela es un placer y no una obligación.</a:t>
                      </a:r>
                    </a:p>
                    <a:p>
                      <a:pPr marL="457200" indent="-457200">
                        <a:buFont typeface="Arial" panose="020B0604020202020204" pitchFamily="34" charset="0"/>
                        <a:buChar char="•"/>
                      </a:pPr>
                      <a:r>
                        <a:rPr lang="es-ES" sz="2800" dirty="0"/>
                        <a:t>Ser firme.</a:t>
                      </a:r>
                    </a:p>
                    <a:p>
                      <a:pPr marL="457200" indent="-457200">
                        <a:buFont typeface="Arial" panose="020B0604020202020204" pitchFamily="34" charset="0"/>
                        <a:buChar char="•"/>
                      </a:pPr>
                      <a:r>
                        <a:rPr lang="es-ES" sz="2800" dirty="0"/>
                        <a:t>Actuar con rapidez.</a:t>
                      </a:r>
                    </a:p>
                    <a:p>
                      <a:pPr marL="457200" indent="-457200">
                        <a:buFont typeface="Arial" panose="020B0604020202020204" pitchFamily="34" charset="0"/>
                        <a:buChar char="•"/>
                      </a:pPr>
                      <a:r>
                        <a:rPr lang="es-ES" sz="2800" dirty="0"/>
                        <a:t>Al llegar el momento adecuado, cierre la venta.</a:t>
                      </a:r>
                      <a:endParaRPr lang="es-CR" sz="2600" dirty="0"/>
                    </a:p>
                  </a:txBody>
                  <a:tcPr/>
                </a:tc>
                <a:extLst>
                  <a:ext uri="{0D108BD9-81ED-4DB2-BD59-A6C34878D82A}">
                    <a16:rowId xmlns:a16="http://schemas.microsoft.com/office/drawing/2014/main" val="515944778"/>
                  </a:ext>
                </a:extLst>
              </a:tr>
            </a:tbl>
          </a:graphicData>
        </a:graphic>
      </p:graphicFrame>
      <p:sp>
        <p:nvSpPr>
          <p:cNvPr id="4" name="Marcador de pie de página 3"/>
          <p:cNvSpPr>
            <a:spLocks noGrp="1"/>
          </p:cNvSpPr>
          <p:nvPr>
            <p:ph type="ftr" sz="quarter" idx="11"/>
          </p:nvPr>
        </p:nvSpPr>
        <p:spPr/>
        <p:txBody>
          <a:bodyPr/>
          <a:lstStyle/>
          <a:p>
            <a:r>
              <a:rPr lang="es-CR" dirty="0"/>
              <a:t>Jordán (s.f.)</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63</a:t>
            </a:fld>
            <a:endParaRPr lang="es-C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Tree>
    <p:extLst>
      <p:ext uri="{BB962C8B-B14F-4D97-AF65-F5344CB8AC3E}">
        <p14:creationId xmlns:p14="http://schemas.microsoft.com/office/powerpoint/2010/main" val="2955263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756488521"/>
              </p:ext>
            </p:extLst>
          </p:nvPr>
        </p:nvGraphicFramePr>
        <p:xfrm>
          <a:off x="838200" y="1784061"/>
          <a:ext cx="10515600" cy="5029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1119582"/>
                    </a:ext>
                  </a:extLst>
                </a:gridCol>
                <a:gridCol w="5257800">
                  <a:extLst>
                    <a:ext uri="{9D8B030D-6E8A-4147-A177-3AD203B41FA5}">
                      <a16:colId xmlns:a16="http://schemas.microsoft.com/office/drawing/2014/main" val="1597825463"/>
                    </a:ext>
                  </a:extLst>
                </a:gridCol>
              </a:tblGrid>
              <a:tr h="370840">
                <a:tc gridSpan="2">
                  <a:txBody>
                    <a:bodyPr/>
                    <a:lstStyle/>
                    <a:p>
                      <a:pPr algn="ctr"/>
                      <a:r>
                        <a:rPr lang="es-CR" sz="2400" dirty="0"/>
                        <a:t>CLIENTELA INDECISA</a:t>
                      </a:r>
                    </a:p>
                  </a:txBody>
                  <a:tcPr/>
                </a:tc>
                <a:tc hMerge="1">
                  <a:txBody>
                    <a:bodyPr/>
                    <a:lstStyle/>
                    <a:p>
                      <a:endParaRPr lang="es-CR" dirty="0"/>
                    </a:p>
                  </a:txBody>
                  <a:tcPr/>
                </a:tc>
                <a:extLst>
                  <a:ext uri="{0D108BD9-81ED-4DB2-BD59-A6C34878D82A}">
                    <a16:rowId xmlns:a16="http://schemas.microsoft.com/office/drawing/2014/main" val="662172769"/>
                  </a:ext>
                </a:extLst>
              </a:tr>
              <a:tr h="370840">
                <a:tc>
                  <a:txBody>
                    <a:bodyPr/>
                    <a:lstStyle/>
                    <a:p>
                      <a:pPr algn="ctr"/>
                      <a:r>
                        <a:rPr lang="es-CR" sz="2400" b="1" dirty="0"/>
                        <a:t>Características</a:t>
                      </a:r>
                      <a:r>
                        <a:rPr lang="es-CR" sz="2400" dirty="0"/>
                        <a:t> </a:t>
                      </a:r>
                    </a:p>
                  </a:txBody>
                  <a:tcPr/>
                </a:tc>
                <a:tc>
                  <a:txBody>
                    <a:bodyPr/>
                    <a:lstStyle/>
                    <a:p>
                      <a:pPr algn="ctr"/>
                      <a:r>
                        <a:rPr lang="es-CR" sz="2400" b="1" dirty="0"/>
                        <a:t>¿Cómo</a:t>
                      </a:r>
                      <a:r>
                        <a:rPr lang="es-CR" sz="2400" b="1" baseline="0" dirty="0"/>
                        <a:t> actuar?</a:t>
                      </a:r>
                      <a:endParaRPr lang="es-CR" sz="2400" b="1" dirty="0"/>
                    </a:p>
                  </a:txBody>
                  <a:tcPr/>
                </a:tc>
                <a:extLst>
                  <a:ext uri="{0D108BD9-81ED-4DB2-BD59-A6C34878D82A}">
                    <a16:rowId xmlns:a16="http://schemas.microsoft.com/office/drawing/2014/main" val="2144111273"/>
                  </a:ext>
                </a:extLst>
              </a:tr>
              <a:tr h="370840">
                <a:tc>
                  <a:txBody>
                    <a:bodyPr/>
                    <a:lstStyle/>
                    <a:p>
                      <a:pPr marL="342900" indent="-342900">
                        <a:buFont typeface="Arial" panose="020B0604020202020204" pitchFamily="34" charset="0"/>
                        <a:buChar char="•"/>
                      </a:pPr>
                      <a:r>
                        <a:rPr lang="es-ES" sz="2400" dirty="0"/>
                        <a:t>Es tímido(a) e inseguro(a).</a:t>
                      </a:r>
                    </a:p>
                    <a:p>
                      <a:pPr marL="342900" indent="-342900">
                        <a:buFont typeface="Arial" panose="020B0604020202020204" pitchFamily="34" charset="0"/>
                        <a:buChar char="•"/>
                      </a:pPr>
                      <a:r>
                        <a:rPr lang="es-ES" sz="2400" dirty="0"/>
                        <a:t>Le cuesta decidirse.</a:t>
                      </a:r>
                    </a:p>
                    <a:p>
                      <a:pPr marL="342900" indent="-342900">
                        <a:buFont typeface="Arial" panose="020B0604020202020204" pitchFamily="34" charset="0"/>
                        <a:buChar char="•"/>
                      </a:pPr>
                      <a:r>
                        <a:rPr lang="es-ES" sz="2400" dirty="0"/>
                        <a:t>Teme plantear claramente qué cosa es lo que quiere.</a:t>
                      </a:r>
                    </a:p>
                    <a:p>
                      <a:pPr marL="342900" indent="-342900">
                        <a:buFont typeface="Arial" panose="020B0604020202020204" pitchFamily="34" charset="0"/>
                        <a:buChar char="•"/>
                      </a:pPr>
                      <a:r>
                        <a:rPr lang="es-ES" sz="2400" dirty="0"/>
                        <a:t>Necesita reflexionar antes de hacer la compra.</a:t>
                      </a:r>
                    </a:p>
                    <a:p>
                      <a:pPr marL="342900" indent="-342900">
                        <a:buFont typeface="Arial" panose="020B0604020202020204" pitchFamily="34" charset="0"/>
                        <a:buChar char="•"/>
                      </a:pPr>
                      <a:r>
                        <a:rPr lang="es-ES" sz="2400" dirty="0"/>
                        <a:t>Generalmente no compra de inmediato.</a:t>
                      </a:r>
                    </a:p>
                    <a:p>
                      <a:pPr marL="342900" indent="-342900">
                        <a:buFont typeface="Arial" panose="020B0604020202020204" pitchFamily="34" charset="0"/>
                        <a:buChar char="•"/>
                      </a:pPr>
                      <a:r>
                        <a:rPr lang="es-ES" sz="2400" dirty="0"/>
                        <a:t>Es el típico “</a:t>
                      </a:r>
                      <a:r>
                        <a:rPr lang="es-ES" sz="2400" i="1" dirty="0"/>
                        <a:t>regreso después</a:t>
                      </a:r>
                      <a:r>
                        <a:rPr lang="es-ES" sz="2400" dirty="0"/>
                        <a:t>”.</a:t>
                      </a:r>
                    </a:p>
                    <a:p>
                      <a:pPr marL="342900" indent="-342900">
                        <a:buFont typeface="Arial" panose="020B0604020202020204" pitchFamily="34" charset="0"/>
                        <a:buChar char="•"/>
                      </a:pPr>
                      <a:r>
                        <a:rPr lang="es-ES" sz="2400" dirty="0"/>
                        <a:t>Compara entre distintos(as) oferentes.</a:t>
                      </a:r>
                      <a:endParaRPr lang="es-CR" sz="2400" dirty="0"/>
                    </a:p>
                  </a:txBody>
                  <a:tcPr/>
                </a:tc>
                <a:tc>
                  <a:txBody>
                    <a:bodyPr/>
                    <a:lstStyle/>
                    <a:p>
                      <a:pPr marL="342900" indent="-342900">
                        <a:buFont typeface="Arial" panose="020B0604020202020204" pitchFamily="34" charset="0"/>
                        <a:buChar char="•"/>
                      </a:pPr>
                      <a:r>
                        <a:rPr lang="es-ES" sz="2400" dirty="0"/>
                        <a:t>La clave está en la atención prestada.</a:t>
                      </a:r>
                    </a:p>
                    <a:p>
                      <a:pPr marL="342900" indent="-342900">
                        <a:buFont typeface="Arial" panose="020B0604020202020204" pitchFamily="34" charset="0"/>
                        <a:buChar char="•"/>
                      </a:pPr>
                      <a:r>
                        <a:rPr lang="es-ES" sz="2400" dirty="0"/>
                        <a:t>Debe animarle a que exprese sus necesidades.</a:t>
                      </a:r>
                    </a:p>
                    <a:p>
                      <a:pPr marL="342900" indent="-342900">
                        <a:buFont typeface="Arial" panose="020B0604020202020204" pitchFamily="34" charset="0"/>
                        <a:buChar char="•"/>
                      </a:pPr>
                      <a:r>
                        <a:rPr lang="es-ES" sz="2400" dirty="0"/>
                        <a:t>Sonrisa amplia y demostrar seguridad en el producto.</a:t>
                      </a:r>
                    </a:p>
                    <a:p>
                      <a:pPr marL="342900" indent="-342900">
                        <a:buFont typeface="Arial" panose="020B0604020202020204" pitchFamily="34" charset="0"/>
                        <a:buChar char="•"/>
                      </a:pPr>
                      <a:r>
                        <a:rPr lang="es-ES" sz="2400" dirty="0"/>
                        <a:t>Conocer la competencia y nuestros puntos fuertes sobre ella.</a:t>
                      </a:r>
                    </a:p>
                    <a:p>
                      <a:pPr marL="342900" indent="-342900">
                        <a:buFont typeface="Arial" panose="020B0604020202020204" pitchFamily="34" charset="0"/>
                        <a:buChar char="•"/>
                      </a:pPr>
                      <a:r>
                        <a:rPr lang="es-ES" sz="2400" dirty="0"/>
                        <a:t>Aceptar sus puntos de vista.</a:t>
                      </a:r>
                      <a:endParaRPr lang="es-CR" sz="2400" dirty="0"/>
                    </a:p>
                  </a:txBody>
                  <a:tcPr/>
                </a:tc>
                <a:extLst>
                  <a:ext uri="{0D108BD9-81ED-4DB2-BD59-A6C34878D82A}">
                    <a16:rowId xmlns:a16="http://schemas.microsoft.com/office/drawing/2014/main" val="515944778"/>
                  </a:ext>
                </a:extLst>
              </a:tr>
            </a:tbl>
          </a:graphicData>
        </a:graphic>
      </p:graphicFrame>
      <p:sp>
        <p:nvSpPr>
          <p:cNvPr id="4" name="Marcador de pie de página 3"/>
          <p:cNvSpPr>
            <a:spLocks noGrp="1"/>
          </p:cNvSpPr>
          <p:nvPr>
            <p:ph type="ftr" sz="quarter" idx="11"/>
          </p:nvPr>
        </p:nvSpPr>
        <p:spPr/>
        <p:txBody>
          <a:bodyPr/>
          <a:lstStyle/>
          <a:p>
            <a:r>
              <a:rPr lang="es-CR" dirty="0"/>
              <a:t>Jordán (s.f.)</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64</a:t>
            </a:fld>
            <a:endParaRPr lang="es-C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3641398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98454154"/>
              </p:ext>
            </p:extLst>
          </p:nvPr>
        </p:nvGraphicFramePr>
        <p:xfrm>
          <a:off x="838200" y="1784061"/>
          <a:ext cx="10515600" cy="4053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1119582"/>
                    </a:ext>
                  </a:extLst>
                </a:gridCol>
                <a:gridCol w="5257800">
                  <a:extLst>
                    <a:ext uri="{9D8B030D-6E8A-4147-A177-3AD203B41FA5}">
                      <a16:colId xmlns:a16="http://schemas.microsoft.com/office/drawing/2014/main" val="1597825463"/>
                    </a:ext>
                  </a:extLst>
                </a:gridCol>
              </a:tblGrid>
              <a:tr h="370840">
                <a:tc gridSpan="2">
                  <a:txBody>
                    <a:bodyPr/>
                    <a:lstStyle/>
                    <a:p>
                      <a:pPr algn="ctr"/>
                      <a:r>
                        <a:rPr lang="es-CR" sz="2600" dirty="0"/>
                        <a:t>CLIENTELA MINUCIOSA</a:t>
                      </a:r>
                    </a:p>
                  </a:txBody>
                  <a:tcPr/>
                </a:tc>
                <a:tc hMerge="1">
                  <a:txBody>
                    <a:bodyPr/>
                    <a:lstStyle/>
                    <a:p>
                      <a:endParaRPr lang="es-CR" dirty="0"/>
                    </a:p>
                  </a:txBody>
                  <a:tcPr/>
                </a:tc>
                <a:extLst>
                  <a:ext uri="{0D108BD9-81ED-4DB2-BD59-A6C34878D82A}">
                    <a16:rowId xmlns:a16="http://schemas.microsoft.com/office/drawing/2014/main" val="662172769"/>
                  </a:ext>
                </a:extLst>
              </a:tr>
              <a:tr h="370840">
                <a:tc>
                  <a:txBody>
                    <a:bodyPr/>
                    <a:lstStyle/>
                    <a:p>
                      <a:pPr algn="ctr"/>
                      <a:r>
                        <a:rPr lang="es-CR" sz="2600" b="1" dirty="0"/>
                        <a:t>Características</a:t>
                      </a:r>
                      <a:r>
                        <a:rPr lang="es-CR" sz="2600" dirty="0"/>
                        <a:t> </a:t>
                      </a:r>
                    </a:p>
                  </a:txBody>
                  <a:tcPr/>
                </a:tc>
                <a:tc>
                  <a:txBody>
                    <a:bodyPr/>
                    <a:lstStyle/>
                    <a:p>
                      <a:pPr algn="ctr"/>
                      <a:r>
                        <a:rPr lang="es-CR" sz="2600" b="1" dirty="0"/>
                        <a:t>¿Cómo</a:t>
                      </a:r>
                      <a:r>
                        <a:rPr lang="es-CR" sz="2600" b="1" baseline="0" dirty="0"/>
                        <a:t> actuar?</a:t>
                      </a:r>
                      <a:endParaRPr lang="es-CR" sz="2600" b="1" dirty="0"/>
                    </a:p>
                  </a:txBody>
                  <a:tcPr/>
                </a:tc>
                <a:extLst>
                  <a:ext uri="{0D108BD9-81ED-4DB2-BD59-A6C34878D82A}">
                    <a16:rowId xmlns:a16="http://schemas.microsoft.com/office/drawing/2014/main" val="2144111273"/>
                  </a:ext>
                </a:extLst>
              </a:tr>
              <a:tr h="370840">
                <a:tc>
                  <a:txBody>
                    <a:bodyPr/>
                    <a:lstStyle/>
                    <a:p>
                      <a:pPr marL="457200" indent="-457200">
                        <a:buFont typeface="Arial" panose="020B0604020202020204" pitchFamily="34" charset="0"/>
                        <a:buChar char="•"/>
                      </a:pPr>
                      <a:r>
                        <a:rPr lang="es-ES" sz="2800" dirty="0"/>
                        <a:t>Sabe muy bien lo que quiere.</a:t>
                      </a:r>
                    </a:p>
                    <a:p>
                      <a:pPr marL="457200" indent="-457200">
                        <a:buFont typeface="Arial" panose="020B0604020202020204" pitchFamily="34" charset="0"/>
                        <a:buChar char="•"/>
                      </a:pPr>
                      <a:r>
                        <a:rPr lang="es-ES" sz="2800" dirty="0"/>
                        <a:t>Utiliza pocas palabras.</a:t>
                      </a:r>
                    </a:p>
                    <a:p>
                      <a:pPr marL="457200" indent="-457200">
                        <a:buFont typeface="Arial" panose="020B0604020202020204" pitchFamily="34" charset="0"/>
                        <a:buChar char="•"/>
                      </a:pPr>
                      <a:r>
                        <a:rPr lang="es-ES" sz="2800" dirty="0"/>
                        <a:t>Exige respuestas concretas.</a:t>
                      </a:r>
                    </a:p>
                    <a:p>
                      <a:pPr marL="457200" indent="-457200">
                        <a:buFont typeface="Arial" panose="020B0604020202020204" pitchFamily="34" charset="0"/>
                        <a:buChar char="•"/>
                      </a:pPr>
                      <a:r>
                        <a:rPr lang="es-ES" sz="2800" dirty="0"/>
                        <a:t>Va directo al grano.</a:t>
                      </a:r>
                      <a:endParaRPr lang="es-CR" sz="2600" dirty="0"/>
                    </a:p>
                  </a:txBody>
                  <a:tcPr/>
                </a:tc>
                <a:tc>
                  <a:txBody>
                    <a:bodyPr/>
                    <a:lstStyle/>
                    <a:p>
                      <a:pPr marL="457200" indent="-457200">
                        <a:buFont typeface="Arial" panose="020B0604020202020204" pitchFamily="34" charset="0"/>
                        <a:buChar char="•"/>
                      </a:pPr>
                      <a:r>
                        <a:rPr lang="es-ES" sz="2800" dirty="0"/>
                        <a:t>Requiere atención rápida. </a:t>
                      </a:r>
                    </a:p>
                    <a:p>
                      <a:pPr marL="457200" indent="-457200">
                        <a:buFont typeface="Arial" panose="020B0604020202020204" pitchFamily="34" charset="0"/>
                        <a:buChar char="•"/>
                      </a:pPr>
                      <a:r>
                        <a:rPr lang="es-ES" sz="2800" dirty="0"/>
                        <a:t>Las respuestas deben ser precisas Demostrar seguridad y seriedad.</a:t>
                      </a:r>
                    </a:p>
                    <a:p>
                      <a:pPr marL="457200" indent="-457200">
                        <a:buFont typeface="Arial" panose="020B0604020202020204" pitchFamily="34" charset="0"/>
                        <a:buChar char="•"/>
                      </a:pPr>
                      <a:r>
                        <a:rPr lang="es-ES" sz="2800" dirty="0"/>
                        <a:t>La cortesía y amabilidad son vitales. Demostrar interés en sus necesidades.</a:t>
                      </a:r>
                      <a:endParaRPr lang="es-CR" sz="2600" dirty="0"/>
                    </a:p>
                  </a:txBody>
                  <a:tcPr/>
                </a:tc>
                <a:extLst>
                  <a:ext uri="{0D108BD9-81ED-4DB2-BD59-A6C34878D82A}">
                    <a16:rowId xmlns:a16="http://schemas.microsoft.com/office/drawing/2014/main" val="515944778"/>
                  </a:ext>
                </a:extLst>
              </a:tr>
            </a:tbl>
          </a:graphicData>
        </a:graphic>
      </p:graphicFrame>
      <p:sp>
        <p:nvSpPr>
          <p:cNvPr id="4" name="Marcador de pie de página 3"/>
          <p:cNvSpPr>
            <a:spLocks noGrp="1"/>
          </p:cNvSpPr>
          <p:nvPr>
            <p:ph type="ftr" sz="quarter" idx="11"/>
          </p:nvPr>
        </p:nvSpPr>
        <p:spPr/>
        <p:txBody>
          <a:bodyPr/>
          <a:lstStyle/>
          <a:p>
            <a:r>
              <a:rPr lang="es-CR" dirty="0"/>
              <a:t>Jordán (s.f.)</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65</a:t>
            </a:fld>
            <a:endParaRPr lang="es-C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2979085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146967104"/>
              </p:ext>
            </p:extLst>
          </p:nvPr>
        </p:nvGraphicFramePr>
        <p:xfrm>
          <a:off x="838200" y="1784061"/>
          <a:ext cx="10515600" cy="4480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1119582"/>
                    </a:ext>
                  </a:extLst>
                </a:gridCol>
                <a:gridCol w="5257800">
                  <a:extLst>
                    <a:ext uri="{9D8B030D-6E8A-4147-A177-3AD203B41FA5}">
                      <a16:colId xmlns:a16="http://schemas.microsoft.com/office/drawing/2014/main" val="1597825463"/>
                    </a:ext>
                  </a:extLst>
                </a:gridCol>
              </a:tblGrid>
              <a:tr h="370840">
                <a:tc gridSpan="2">
                  <a:txBody>
                    <a:bodyPr/>
                    <a:lstStyle/>
                    <a:p>
                      <a:pPr algn="ctr"/>
                      <a:r>
                        <a:rPr lang="es-CR" sz="2600" dirty="0"/>
                        <a:t>CLIENTELA HABLADORA</a:t>
                      </a:r>
                    </a:p>
                  </a:txBody>
                  <a:tcPr/>
                </a:tc>
                <a:tc hMerge="1">
                  <a:txBody>
                    <a:bodyPr/>
                    <a:lstStyle/>
                    <a:p>
                      <a:endParaRPr lang="es-CR" dirty="0"/>
                    </a:p>
                  </a:txBody>
                  <a:tcPr/>
                </a:tc>
                <a:extLst>
                  <a:ext uri="{0D108BD9-81ED-4DB2-BD59-A6C34878D82A}">
                    <a16:rowId xmlns:a16="http://schemas.microsoft.com/office/drawing/2014/main" val="662172769"/>
                  </a:ext>
                </a:extLst>
              </a:tr>
              <a:tr h="370840">
                <a:tc>
                  <a:txBody>
                    <a:bodyPr/>
                    <a:lstStyle/>
                    <a:p>
                      <a:pPr algn="ctr"/>
                      <a:r>
                        <a:rPr lang="es-CR" sz="2600" b="1" dirty="0"/>
                        <a:t>Características</a:t>
                      </a:r>
                      <a:r>
                        <a:rPr lang="es-CR" sz="2600" dirty="0"/>
                        <a:t> </a:t>
                      </a:r>
                    </a:p>
                  </a:txBody>
                  <a:tcPr/>
                </a:tc>
                <a:tc>
                  <a:txBody>
                    <a:bodyPr/>
                    <a:lstStyle/>
                    <a:p>
                      <a:pPr algn="ctr"/>
                      <a:r>
                        <a:rPr lang="es-CR" sz="2600" b="1" dirty="0"/>
                        <a:t>¿Cómo</a:t>
                      </a:r>
                      <a:r>
                        <a:rPr lang="es-CR" sz="2600" b="1" baseline="0" dirty="0"/>
                        <a:t> actuar?</a:t>
                      </a:r>
                      <a:endParaRPr lang="es-CR" sz="2600" b="1" dirty="0"/>
                    </a:p>
                  </a:txBody>
                  <a:tcPr/>
                </a:tc>
                <a:extLst>
                  <a:ext uri="{0D108BD9-81ED-4DB2-BD59-A6C34878D82A}">
                    <a16:rowId xmlns:a16="http://schemas.microsoft.com/office/drawing/2014/main" val="2144111273"/>
                  </a:ext>
                </a:extLst>
              </a:tr>
              <a:tr h="370840">
                <a:tc>
                  <a:txBody>
                    <a:bodyPr/>
                    <a:lstStyle/>
                    <a:p>
                      <a:pPr marL="457200" indent="-457200">
                        <a:buFont typeface="Arial" panose="020B0604020202020204" pitchFamily="34" charset="0"/>
                        <a:buChar char="•"/>
                      </a:pPr>
                      <a:r>
                        <a:rPr lang="es-ES" sz="2800" dirty="0"/>
                        <a:t>Cliente(a) sonriente, conversador(a).</a:t>
                      </a:r>
                    </a:p>
                    <a:p>
                      <a:pPr marL="457200" indent="-457200">
                        <a:buFont typeface="Arial" panose="020B0604020202020204" pitchFamily="34" charset="0"/>
                        <a:buChar char="•"/>
                      </a:pPr>
                      <a:r>
                        <a:rPr lang="es-ES" sz="2800" dirty="0"/>
                        <a:t>Necesita que estén pendiente de él (ella).</a:t>
                      </a:r>
                    </a:p>
                    <a:p>
                      <a:pPr marL="457200" indent="-457200">
                        <a:buFont typeface="Arial" panose="020B0604020202020204" pitchFamily="34" charset="0"/>
                        <a:buChar char="•"/>
                      </a:pPr>
                      <a:r>
                        <a:rPr lang="es-ES" sz="2800" dirty="0"/>
                        <a:t>Puede llegar a quitar mucho tiempo y hacernos desatender a otra clientela.</a:t>
                      </a:r>
                      <a:endParaRPr lang="es-CR" sz="2600" dirty="0"/>
                    </a:p>
                  </a:txBody>
                  <a:tcPr/>
                </a:tc>
                <a:tc>
                  <a:txBody>
                    <a:bodyPr/>
                    <a:lstStyle/>
                    <a:p>
                      <a:pPr marL="457200" indent="-457200">
                        <a:buFont typeface="Arial" panose="020B0604020202020204" pitchFamily="34" charset="0"/>
                        <a:buChar char="•"/>
                      </a:pPr>
                      <a:r>
                        <a:rPr lang="es-ES" sz="2800" dirty="0"/>
                        <a:t>Amabilidad y cortesía. </a:t>
                      </a:r>
                    </a:p>
                    <a:p>
                      <a:pPr marL="457200" indent="-457200">
                        <a:buFont typeface="Arial" panose="020B0604020202020204" pitchFamily="34" charset="0"/>
                        <a:buChar char="•"/>
                      </a:pPr>
                      <a:r>
                        <a:rPr lang="es-ES" sz="2800" dirty="0"/>
                        <a:t>Amplia sonrisa.</a:t>
                      </a:r>
                    </a:p>
                    <a:p>
                      <a:pPr marL="457200" indent="-457200">
                        <a:buFont typeface="Arial" panose="020B0604020202020204" pitchFamily="34" charset="0"/>
                        <a:buChar char="•"/>
                      </a:pPr>
                      <a:r>
                        <a:rPr lang="es-ES" sz="2800" dirty="0"/>
                        <a:t>Demostrar interés en sus necesidades. </a:t>
                      </a:r>
                    </a:p>
                    <a:p>
                      <a:pPr marL="457200" indent="-457200">
                        <a:buFont typeface="Arial" panose="020B0604020202020204" pitchFamily="34" charset="0"/>
                        <a:buChar char="•"/>
                      </a:pPr>
                      <a:r>
                        <a:rPr lang="es-ES" sz="2800" dirty="0"/>
                        <a:t>Debemos mantener el liderazgo en la conversación. </a:t>
                      </a:r>
                    </a:p>
                    <a:p>
                      <a:pPr marL="457200" indent="-457200">
                        <a:buFont typeface="Arial" panose="020B0604020202020204" pitchFamily="34" charset="0"/>
                        <a:buChar char="•"/>
                      </a:pPr>
                      <a:r>
                        <a:rPr lang="es-ES" sz="2800" dirty="0"/>
                        <a:t>Hacer preguntas directas. </a:t>
                      </a:r>
                    </a:p>
                    <a:p>
                      <a:pPr marL="457200" indent="-457200">
                        <a:buFont typeface="Arial" panose="020B0604020202020204" pitchFamily="34" charset="0"/>
                        <a:buChar char="•"/>
                      </a:pPr>
                      <a:r>
                        <a:rPr lang="es-ES" sz="2800" dirty="0"/>
                        <a:t>Evitar ser cortante.</a:t>
                      </a:r>
                      <a:endParaRPr lang="es-CR" sz="2600" dirty="0"/>
                    </a:p>
                  </a:txBody>
                  <a:tcPr/>
                </a:tc>
                <a:extLst>
                  <a:ext uri="{0D108BD9-81ED-4DB2-BD59-A6C34878D82A}">
                    <a16:rowId xmlns:a16="http://schemas.microsoft.com/office/drawing/2014/main" val="515944778"/>
                  </a:ext>
                </a:extLst>
              </a:tr>
            </a:tbl>
          </a:graphicData>
        </a:graphic>
      </p:graphicFrame>
      <p:sp>
        <p:nvSpPr>
          <p:cNvPr id="4" name="Marcador de pie de página 3"/>
          <p:cNvSpPr>
            <a:spLocks noGrp="1"/>
          </p:cNvSpPr>
          <p:nvPr>
            <p:ph type="ftr" sz="quarter" idx="11"/>
          </p:nvPr>
        </p:nvSpPr>
        <p:spPr/>
        <p:txBody>
          <a:bodyPr/>
          <a:lstStyle/>
          <a:p>
            <a:r>
              <a:rPr lang="es-CR" dirty="0"/>
              <a:t>Jordán (s.f.)</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66</a:t>
            </a:fld>
            <a:endParaRPr lang="es-CR"/>
          </a:p>
        </p:txBody>
      </p:sp>
      <p:cxnSp>
        <p:nvCxnSpPr>
          <p:cNvPr id="8"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pic>
        <p:nvPicPr>
          <p:cNvPr id="10" name="Imagen 9">
            <a:extLst>
              <a:ext uri="{FF2B5EF4-FFF2-40B4-BE49-F238E27FC236}">
                <a16:creationId xmlns:a16="http://schemas.microsoft.com/office/drawing/2014/main" id="{313E64A4-297A-7D4E-B065-E2F34072D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Tree>
    <p:extLst>
      <p:ext uri="{BB962C8B-B14F-4D97-AF65-F5344CB8AC3E}">
        <p14:creationId xmlns:p14="http://schemas.microsoft.com/office/powerpoint/2010/main" val="33391385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Tipos de clientela </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838200" y="2080727"/>
            <a:ext cx="10515600" cy="4096236"/>
          </a:xfrm>
        </p:spPr>
        <p:txBody>
          <a:bodyPr/>
          <a:lstStyle/>
          <a:p>
            <a:pPr marL="0" indent="0" algn="just">
              <a:buNone/>
            </a:pPr>
            <a:r>
              <a:rPr lang="es-CR" dirty="0"/>
              <a:t>Esta es solo un </a:t>
            </a:r>
            <a:r>
              <a:rPr lang="es-CR" b="1" dirty="0"/>
              <a:t>ejemplo</a:t>
            </a:r>
            <a:r>
              <a:rPr lang="es-CR" dirty="0"/>
              <a:t> de clasificación de </a:t>
            </a:r>
            <a:r>
              <a:rPr lang="es-CR" b="1" dirty="0"/>
              <a:t>tipos de clientela</a:t>
            </a:r>
            <a:r>
              <a:rPr lang="es-CR" dirty="0"/>
              <a:t>, y algunos ejemplos muy generales para su atención.</a:t>
            </a:r>
          </a:p>
          <a:p>
            <a:pPr marL="0" indent="0" algn="just">
              <a:buNone/>
            </a:pPr>
            <a:endParaRPr lang="es-CR" dirty="0"/>
          </a:p>
          <a:p>
            <a:pPr marL="0" indent="0" algn="just">
              <a:buNone/>
            </a:pPr>
            <a:r>
              <a:rPr lang="es-CR" dirty="0"/>
              <a:t>El adecuado manejo e identificación de la clientela solo se logra a través de la práctica, capacitación y estudio específico en este tema.</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67</a:t>
            </a:fld>
            <a:endParaRPr lang="es-C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4329404"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6492268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Fases del proceso de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58988" y="1571480"/>
            <a:ext cx="11242964" cy="4351338"/>
          </a:xfrm>
        </p:spPr>
        <p:txBody>
          <a:bodyPr>
            <a:noAutofit/>
          </a:bodyPr>
          <a:lstStyle/>
          <a:p>
            <a:pPr marL="0" indent="0" algn="just">
              <a:buNone/>
            </a:pPr>
            <a:r>
              <a:rPr lang="es-ES" dirty="0"/>
              <a:t>La venta es un proceso estructurado que responde a una secuencia de etapas o fases que, acorde con Jiménez (2019), son:</a:t>
            </a:r>
          </a:p>
          <a:p>
            <a:pPr marL="0" indent="0" algn="just">
              <a:buNone/>
            </a:pPr>
            <a:endParaRPr lang="es-ES" sz="1400" dirty="0"/>
          </a:p>
          <a:p>
            <a:pPr marL="0" indent="0" algn="just">
              <a:buNone/>
            </a:pPr>
            <a:r>
              <a:rPr lang="es-ES" b="1" dirty="0"/>
              <a:t>Primera fase, preparación de la venta.</a:t>
            </a:r>
          </a:p>
          <a:p>
            <a:pPr marL="0" indent="0" algn="just">
              <a:buNone/>
            </a:pPr>
            <a:r>
              <a:rPr lang="es-ES" dirty="0"/>
              <a:t>Tiene dos componentes principales:</a:t>
            </a:r>
          </a:p>
          <a:p>
            <a:pPr algn="just"/>
            <a:r>
              <a:rPr lang="es-ES" b="1" dirty="0"/>
              <a:t>La información clave</a:t>
            </a:r>
            <a:r>
              <a:rPr lang="es-ES" dirty="0"/>
              <a:t>: es la relacionada con la clientela. Para que sea de utilidad debe ser recopilada de manera ordenada (permite conocer a la clientela, historial médico, intereses, necesidades, entre otros).</a:t>
            </a:r>
          </a:p>
          <a:p>
            <a:pPr algn="just"/>
            <a:r>
              <a:rPr lang="es-ES" b="1" dirty="0"/>
              <a:t>La preparación personal</a:t>
            </a:r>
            <a:r>
              <a:rPr lang="es-ES" dirty="0"/>
              <a:t>: exige, por una parte, el dominio técnico de los productos o servicios que se ofrecen y, por otra parte, una disposición positiva ante la venta.</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68</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6652727"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9774853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Fases del proceso de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40327" y="1825625"/>
            <a:ext cx="11242964" cy="4351338"/>
          </a:xfrm>
        </p:spPr>
        <p:txBody>
          <a:bodyPr>
            <a:noAutofit/>
          </a:bodyPr>
          <a:lstStyle/>
          <a:p>
            <a:pPr marL="0" indent="0" algn="just">
              <a:buNone/>
            </a:pPr>
            <a:endParaRPr lang="es-ES" sz="1400" dirty="0"/>
          </a:p>
          <a:p>
            <a:pPr marL="0" indent="0" algn="just">
              <a:buNone/>
            </a:pPr>
            <a:r>
              <a:rPr lang="es-ES" b="1" dirty="0"/>
              <a:t>Segunda fase, acogida de la clientela.</a:t>
            </a:r>
          </a:p>
          <a:p>
            <a:pPr marL="0" indent="0" algn="just">
              <a:buNone/>
            </a:pPr>
            <a:r>
              <a:rPr lang="es-ES" dirty="0"/>
              <a:t>Tiene dos objetivos claros:</a:t>
            </a:r>
          </a:p>
          <a:p>
            <a:pPr algn="just"/>
            <a:r>
              <a:rPr lang="es-ES" b="1" dirty="0"/>
              <a:t>Generar interés en la clientela</a:t>
            </a:r>
            <a:r>
              <a:rPr lang="es-ES" dirty="0"/>
              <a:t>: la clave es saber detectar los intereses, gustos y deseos de la clientela. En este punto, la clave es conocer a la clientela.</a:t>
            </a:r>
          </a:p>
          <a:p>
            <a:pPr algn="just"/>
            <a:r>
              <a:rPr lang="es-ES" b="1" dirty="0"/>
              <a:t>Crear un clima adecuado para la venta</a:t>
            </a:r>
            <a:r>
              <a:rPr lang="es-ES" dirty="0"/>
              <a:t>: debe tenerse en cuenta que desde que la clientela ingresa, evalúa la forma de actuar de las personas colaboradoras. Se dice que la venta es un acto social, por lo cual se requiere adecuada imagen, comunicación, comportamiento, entre otros.</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69</a:t>
            </a:fld>
            <a:endParaRPr lang="es-C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324946"/>
            <a:ext cx="6652727"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79729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495300" y="365125"/>
            <a:ext cx="11106150" cy="1325563"/>
          </a:xfrm>
        </p:spPr>
        <p:txBody>
          <a:bodyPr vert="horz" lIns="91440" tIns="45720" rIns="91440" bIns="45720" rtlCol="0" anchor="ctr">
            <a:normAutofit/>
          </a:bodyPr>
          <a:lstStyle/>
          <a:p>
            <a:pPr algn="ctr"/>
            <a:r>
              <a:rPr lang="es-CR" sz="3200" b="1" dirty="0">
                <a:solidFill>
                  <a:srgbClr val="385995"/>
                </a:solidFill>
                <a:latin typeface="Verdana" panose="020B0604030504040204" pitchFamily="34" charset="0"/>
                <a:ea typeface="Verdana" panose="020B0604030504040204" pitchFamily="34" charset="0"/>
                <a:cs typeface="Verdana" panose="020B0604030504040204" pitchFamily="34" charset="0"/>
              </a:rPr>
              <a:t>CONCEPTOS ASOCIADOS AL MERCADEO </a:t>
            </a:r>
          </a:p>
        </p:txBody>
      </p:sp>
      <p:sp>
        <p:nvSpPr>
          <p:cNvPr id="3" name="Marcador de contenido 2"/>
          <p:cNvSpPr>
            <a:spLocks noGrp="1"/>
          </p:cNvSpPr>
          <p:nvPr>
            <p:ph idx="1"/>
          </p:nvPr>
        </p:nvSpPr>
        <p:spPr>
          <a:xfrm>
            <a:off x="838200" y="2647949"/>
            <a:ext cx="10515600" cy="3529013"/>
          </a:xfrm>
        </p:spPr>
        <p:txBody>
          <a:bodyPr>
            <a:normAutofit/>
          </a:bodyPr>
          <a:lstStyle/>
          <a:p>
            <a:pPr marL="0" indent="0" algn="just">
              <a:buNone/>
            </a:pPr>
            <a:endParaRPr lang="es-CR" dirty="0"/>
          </a:p>
          <a:p>
            <a:pPr marL="0" indent="0" algn="just">
              <a:buNone/>
            </a:pPr>
            <a:r>
              <a:rPr lang="es-ES" dirty="0"/>
              <a:t>Es un conjunto de acciones que se ejecutan para saber la respuesta del mercado ante un producto o servicio. Analiza desde la oferta y la demanda, hasta los precios y los canales de distribución, tanto cualitativa como cuantitativamente.</a:t>
            </a:r>
          </a:p>
        </p:txBody>
      </p:sp>
      <p:sp>
        <p:nvSpPr>
          <p:cNvPr id="4" name="Marcador de pie de página 3"/>
          <p:cNvSpPr>
            <a:spLocks noGrp="1"/>
          </p:cNvSpPr>
          <p:nvPr>
            <p:ph type="ftr" sz="quarter" idx="11"/>
          </p:nvPr>
        </p:nvSpPr>
        <p:spPr/>
        <p:txBody>
          <a:bodyPr/>
          <a:lstStyle/>
          <a:p>
            <a:r>
              <a:rPr lang="es-CR" dirty="0"/>
              <a:t>Fuente: MEIC y OIT (2019).</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19050" y="2302670"/>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7" name="Título 1"/>
          <p:cNvSpPr txBox="1">
            <a:spLocks/>
          </p:cNvSpPr>
          <p:nvPr/>
        </p:nvSpPr>
        <p:spPr>
          <a:xfrm>
            <a:off x="419842" y="1690689"/>
            <a:ext cx="3962400" cy="66913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Estudio de mercado</a:t>
            </a:r>
          </a:p>
        </p:txBody>
      </p: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0975821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Fases del proceso de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40327" y="1825625"/>
            <a:ext cx="11242964" cy="4351338"/>
          </a:xfrm>
        </p:spPr>
        <p:txBody>
          <a:bodyPr>
            <a:noAutofit/>
          </a:bodyPr>
          <a:lstStyle/>
          <a:p>
            <a:pPr marL="0" indent="0" algn="just">
              <a:buNone/>
            </a:pPr>
            <a:endParaRPr lang="es-ES" sz="1400" dirty="0"/>
          </a:p>
          <a:p>
            <a:pPr marL="0" indent="0" algn="just">
              <a:buNone/>
            </a:pPr>
            <a:r>
              <a:rPr lang="es-ES" b="1" dirty="0"/>
              <a:t>Tercera fase, detección del deseo.</a:t>
            </a:r>
          </a:p>
          <a:p>
            <a:pPr marL="0" indent="0" algn="just">
              <a:buNone/>
            </a:pPr>
            <a:r>
              <a:rPr lang="es-ES" dirty="0"/>
              <a:t>En esta fase deben definir los deseos prioritarios o necesidades de la clientela. Es importante mencionar que muchas veces la clientela no tiene claro lo que quiere, por lo cual debemos conducir a la clientela, a través de preguntas mediadoras, hacia la determinación de su necesidad.</a:t>
            </a:r>
          </a:p>
          <a:p>
            <a:pPr marL="0" indent="0" algn="just">
              <a:buNone/>
            </a:pPr>
            <a:r>
              <a:rPr lang="es-ES" dirty="0"/>
              <a:t>En estos momentos se procura convertir los deseos de la clientela en necesidades.</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70</a:t>
            </a:fld>
            <a:endParaRPr lang="es-C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6652727"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Tree>
    <p:extLst>
      <p:ext uri="{BB962C8B-B14F-4D97-AF65-F5344CB8AC3E}">
        <p14:creationId xmlns:p14="http://schemas.microsoft.com/office/powerpoint/2010/main" val="3634690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Fases del proceso de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40327" y="1825625"/>
            <a:ext cx="11242964" cy="4351338"/>
          </a:xfrm>
        </p:spPr>
        <p:txBody>
          <a:bodyPr>
            <a:noAutofit/>
          </a:bodyPr>
          <a:lstStyle/>
          <a:p>
            <a:pPr marL="0" indent="0" algn="just">
              <a:buNone/>
            </a:pPr>
            <a:endParaRPr lang="es-ES" sz="1400" dirty="0"/>
          </a:p>
          <a:p>
            <a:pPr marL="0" indent="0" algn="just">
              <a:buNone/>
            </a:pPr>
            <a:r>
              <a:rPr lang="es-ES" b="1" dirty="0"/>
              <a:t>Cuarta fase, satisfacción del deseo. </a:t>
            </a:r>
          </a:p>
          <a:p>
            <a:pPr marL="0" indent="0" algn="just">
              <a:buNone/>
            </a:pPr>
            <a:r>
              <a:rPr lang="es-ES" dirty="0"/>
              <a:t>En esta fase se le deben presentar a la clientela los productos o servicios que pueden ser afines a su deseo o necesidad. En este punto, es importante el dominio técnico ideal para poder realizar las recomendaciones acorde con las expectativas de la clientela.</a:t>
            </a:r>
          </a:p>
          <a:p>
            <a:pPr marL="0" indent="0" algn="just">
              <a:buNone/>
            </a:pPr>
            <a:r>
              <a:rPr lang="es-ES" dirty="0"/>
              <a:t>En esta fase suelen presentarse las “objeciones” o razones de la clientela para no comprar (“estoy ahorrando…”, “mejor el otro mes…”, etc.). Ante esto, es necesario realizar argumentaciones respetuosas y claras, para transmitirle a la clientela que la compra debe ser “aquí y ahora”.</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71</a:t>
            </a:fld>
            <a:endParaRPr lang="es-C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6652727"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0640420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Fases del proceso de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40327" y="1825625"/>
            <a:ext cx="11242964" cy="4351338"/>
          </a:xfrm>
        </p:spPr>
        <p:txBody>
          <a:bodyPr>
            <a:noAutofit/>
          </a:bodyPr>
          <a:lstStyle/>
          <a:p>
            <a:pPr marL="0" indent="0" algn="just">
              <a:buNone/>
            </a:pPr>
            <a:endParaRPr lang="es-ES" sz="1400" dirty="0"/>
          </a:p>
          <a:p>
            <a:pPr marL="0" indent="0" algn="just">
              <a:buNone/>
            </a:pPr>
            <a:r>
              <a:rPr lang="es-ES" b="1" dirty="0"/>
              <a:t>Quinta fase, cierre.</a:t>
            </a:r>
          </a:p>
          <a:p>
            <a:pPr marL="0" indent="0" algn="just">
              <a:buNone/>
            </a:pPr>
            <a:r>
              <a:rPr lang="es-ES" dirty="0"/>
              <a:t>En esta fase es cuando la clientela dice “sí”; es la fase final que concreta todo el proceso anterior.</a:t>
            </a:r>
          </a:p>
          <a:p>
            <a:pPr marL="0" indent="0" algn="just">
              <a:buNone/>
            </a:pPr>
            <a:r>
              <a:rPr lang="es-ES" dirty="0"/>
              <a:t>En esta fase se debe ser muy cuidadoso(a) para proceder al proceso de cobro y la comunicación verbal debe ser muy cuidadosa. Se debe reflejar satisfacción hacia el propio bienestar de la clientela y no hacia el ingreso económico como tal.</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72</a:t>
            </a:fld>
            <a:endParaRPr lang="es-C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6652727"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117806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Fases del proceso de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40327" y="1825625"/>
            <a:ext cx="11242964" cy="4351338"/>
          </a:xfrm>
        </p:spPr>
        <p:txBody>
          <a:bodyPr>
            <a:noAutofit/>
          </a:bodyPr>
          <a:lstStyle/>
          <a:p>
            <a:pPr marL="0" indent="0" algn="just">
              <a:buNone/>
            </a:pPr>
            <a:endParaRPr lang="es-ES" sz="1400" dirty="0"/>
          </a:p>
          <a:p>
            <a:pPr marL="0" indent="0" algn="just">
              <a:buNone/>
            </a:pPr>
            <a:r>
              <a:rPr lang="es-ES" dirty="0"/>
              <a:t>Terminado el proceso de venta, se debe seguir con estrategias de post venta o satisfacción.</a:t>
            </a:r>
          </a:p>
          <a:p>
            <a:pPr marL="0" indent="0" algn="just">
              <a:buNone/>
            </a:pPr>
            <a:r>
              <a:rPr lang="es-ES" dirty="0"/>
              <a:t> </a:t>
            </a:r>
            <a:br>
              <a:rPr lang="es-ES" dirty="0"/>
            </a:br>
            <a:r>
              <a:rPr lang="es-ES" dirty="0"/>
              <a:t>Si bien es cierto este es considerado un proceso aparte al proceso de ventas, debe ir de la mano, para garantizar la continuidad en las ventas hacia ese(a) cliente(a).</a:t>
            </a:r>
          </a:p>
          <a:p>
            <a:pPr marL="0" indent="0" algn="just">
              <a:buNone/>
            </a:pPr>
            <a:endParaRPr lang="es-ES"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73</a:t>
            </a:fld>
            <a:endParaRPr lang="es-CR"/>
          </a:p>
        </p:txBody>
      </p:sp>
      <p:cxnSp>
        <p:nvCxnSpPr>
          <p:cNvPr id="7" name="Straight Connector 16">
            <a:extLst>
              <a:ext uri="{FF2B5EF4-FFF2-40B4-BE49-F238E27FC236}">
                <a16:creationId xmlns:a16="http://schemas.microsoft.com/office/drawing/2014/main" id="{FA97A661-901E-7548-80E2-533D3C2BF79C}"/>
              </a:ext>
            </a:extLst>
          </p:cNvPr>
          <p:cNvCxnSpPr>
            <a:cxnSpLocks/>
          </p:cNvCxnSpPr>
          <p:nvPr/>
        </p:nvCxnSpPr>
        <p:spPr>
          <a:xfrm>
            <a:off x="0" y="1343608"/>
            <a:ext cx="6652727"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1116656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antes de la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40327" y="1493113"/>
            <a:ext cx="11242964" cy="4351338"/>
          </a:xfrm>
        </p:spPr>
        <p:txBody>
          <a:bodyPr>
            <a:noAutofit/>
          </a:bodyPr>
          <a:lstStyle/>
          <a:p>
            <a:pPr marL="0" indent="0" algn="just">
              <a:buNone/>
            </a:pPr>
            <a:endParaRPr lang="es-ES" sz="1400" dirty="0"/>
          </a:p>
          <a:p>
            <a:pPr algn="just">
              <a:buFont typeface="Wingdings" panose="05000000000000000000" pitchFamily="2" charset="2"/>
              <a:buChar char="ü"/>
            </a:pPr>
            <a:r>
              <a:rPr lang="es-ES" b="1" dirty="0"/>
              <a:t>Planificación estratégica</a:t>
            </a:r>
            <a:r>
              <a:rPr lang="es-ES" dirty="0"/>
              <a:t>: definir objetivos del negocio (semanales, mensuales, etc.).</a:t>
            </a:r>
          </a:p>
          <a:p>
            <a:pPr algn="just">
              <a:buFont typeface="Wingdings" panose="05000000000000000000" pitchFamily="2" charset="2"/>
              <a:buChar char="ü"/>
            </a:pPr>
            <a:r>
              <a:rPr lang="es-ES" b="1" dirty="0"/>
              <a:t>Planificación de oferta</a:t>
            </a:r>
            <a:r>
              <a:rPr lang="es-ES" dirty="0"/>
              <a:t>: identificar cuáles productos o servicios están en tendencia.</a:t>
            </a:r>
          </a:p>
          <a:p>
            <a:pPr algn="just">
              <a:buFont typeface="Wingdings" panose="05000000000000000000" pitchFamily="2" charset="2"/>
              <a:buChar char="ü"/>
            </a:pPr>
            <a:r>
              <a:rPr lang="es-ES" b="1" dirty="0"/>
              <a:t>Planificación de materiales</a:t>
            </a:r>
            <a:r>
              <a:rPr lang="es-ES" dirty="0"/>
              <a:t>: contar con imágenes, catálogos, entre otros, que apoyen el proceso de venta.</a:t>
            </a:r>
          </a:p>
          <a:p>
            <a:pPr algn="just">
              <a:buFont typeface="Wingdings" panose="05000000000000000000" pitchFamily="2" charset="2"/>
              <a:buChar char="ü"/>
            </a:pPr>
            <a:r>
              <a:rPr lang="es-ES" b="1" dirty="0"/>
              <a:t>Planificación de la comunicación</a:t>
            </a:r>
            <a:r>
              <a:rPr lang="es-ES" dirty="0"/>
              <a:t>: ensayar argumentos, vocablos, estrategias de comunicación, entre otros.</a:t>
            </a:r>
          </a:p>
          <a:p>
            <a:pPr algn="just">
              <a:buFont typeface="Wingdings" panose="05000000000000000000" pitchFamily="2" charset="2"/>
              <a:buChar char="ü"/>
            </a:pPr>
            <a:r>
              <a:rPr lang="es-ES" b="1" dirty="0"/>
              <a:t>Planificación del espacio</a:t>
            </a:r>
            <a:r>
              <a:rPr lang="es-ES" dirty="0"/>
              <a:t>: velar por la buena presentación de todos los espacios para facilitar la comodidad de la clientela.</a:t>
            </a:r>
          </a:p>
          <a:p>
            <a:pPr marL="0" indent="0" algn="just">
              <a:buNone/>
            </a:pPr>
            <a:endParaRPr lang="es-ES"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74</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267691"/>
            <a:ext cx="6442364"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1752587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durante la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40327" y="1732315"/>
            <a:ext cx="11242964" cy="4351338"/>
          </a:xfrm>
        </p:spPr>
        <p:txBody>
          <a:bodyPr>
            <a:noAutofit/>
          </a:bodyPr>
          <a:lstStyle/>
          <a:p>
            <a:pPr marL="0" indent="0" algn="just">
              <a:buNone/>
            </a:pPr>
            <a:endParaRPr lang="es-ES" sz="1400" dirty="0"/>
          </a:p>
          <a:p>
            <a:pPr algn="just">
              <a:buFont typeface="Wingdings" panose="05000000000000000000" pitchFamily="2" charset="2"/>
              <a:buChar char="ü"/>
            </a:pPr>
            <a:r>
              <a:rPr lang="es-ES" dirty="0"/>
              <a:t>Utilizar adecuada comunicación verbal y no verbal (respetuosa, pausada, clara).</a:t>
            </a:r>
          </a:p>
          <a:p>
            <a:pPr algn="just">
              <a:buFont typeface="Wingdings" panose="05000000000000000000" pitchFamily="2" charset="2"/>
              <a:buChar char="ü"/>
            </a:pPr>
            <a:r>
              <a:rPr lang="es-ES" dirty="0"/>
              <a:t>Escuchar atentamente a la clientela para que nuestras opciones respondan a lo que realmente busca el(la) cliente(a).</a:t>
            </a:r>
          </a:p>
          <a:p>
            <a:pPr algn="just">
              <a:buFont typeface="Wingdings" panose="05000000000000000000" pitchFamily="2" charset="2"/>
              <a:buChar char="ü"/>
            </a:pPr>
            <a:r>
              <a:rPr lang="es-ES" dirty="0"/>
              <a:t>Buscar soluciones a la clientela, venderle algo que realmente vaya a ser beneficioso para su salud y bienestar.</a:t>
            </a:r>
          </a:p>
          <a:p>
            <a:pPr algn="just">
              <a:buFont typeface="Wingdings" panose="05000000000000000000" pitchFamily="2" charset="2"/>
              <a:buChar char="ü"/>
            </a:pPr>
            <a:r>
              <a:rPr lang="es-ES" dirty="0"/>
              <a:t>Saber cuándo dejar de insistir, la venta no debe caer en acoso; en algunas ocasiones, el(la) cliente(a) está determinado(a) a no comprar y eso debe saber detectarse.</a:t>
            </a:r>
          </a:p>
          <a:p>
            <a:pPr algn="just">
              <a:buFont typeface="Wingdings" panose="05000000000000000000" pitchFamily="2" charset="2"/>
              <a:buChar char="ü"/>
            </a:pPr>
            <a:endParaRPr lang="es-ES"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75</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267691"/>
            <a:ext cx="6442364"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6645710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durante la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474518" y="1600201"/>
            <a:ext cx="11242964" cy="4351338"/>
          </a:xfrm>
        </p:spPr>
        <p:txBody>
          <a:bodyPr>
            <a:noAutofit/>
          </a:bodyPr>
          <a:lstStyle/>
          <a:p>
            <a:pPr algn="just">
              <a:buFont typeface="Wingdings" panose="05000000000000000000" pitchFamily="2" charset="2"/>
              <a:buChar char="ü"/>
            </a:pPr>
            <a:r>
              <a:rPr lang="es-ES" sz="2600" b="1" dirty="0"/>
              <a:t>Romper el hielo y generar empatía</a:t>
            </a:r>
            <a:r>
              <a:rPr lang="es-ES" sz="2600" dirty="0"/>
              <a:t>. Inicie con un comentario trivial y de respuesta breve, para establecer la conversación.</a:t>
            </a:r>
          </a:p>
          <a:p>
            <a:pPr algn="just">
              <a:buFont typeface="Wingdings" panose="05000000000000000000" pitchFamily="2" charset="2"/>
              <a:buChar char="ü"/>
            </a:pPr>
            <a:r>
              <a:rPr lang="es-ES" sz="2600" b="1" dirty="0"/>
              <a:t>Llamar la atención</a:t>
            </a:r>
            <a:r>
              <a:rPr lang="es-ES" sz="2600" dirty="0"/>
              <a:t>. La clientela debe prestar atención a lo que vamos a decir, así que puede hacer referencia al beneficio principal del producto o servicio que usted va a ofrecer.</a:t>
            </a:r>
          </a:p>
          <a:p>
            <a:pPr algn="just">
              <a:buFont typeface="Wingdings" panose="05000000000000000000" pitchFamily="2" charset="2"/>
              <a:buChar char="ü"/>
            </a:pPr>
            <a:r>
              <a:rPr lang="es-ES" sz="2600" b="1" dirty="0"/>
              <a:t>Beneficios del producto o servicio</a:t>
            </a:r>
            <a:r>
              <a:rPr lang="es-ES" sz="2600" dirty="0"/>
              <a:t>. Deberá establecer de manera contundente los beneficios que recibirá por usar el producto o servicio, con frases cortas y específicas enfocadas a la solución de necesidades reales de la clientela.</a:t>
            </a:r>
          </a:p>
          <a:p>
            <a:pPr algn="just">
              <a:buFont typeface="Wingdings" panose="05000000000000000000" pitchFamily="2" charset="2"/>
              <a:buChar char="ü"/>
            </a:pPr>
            <a:r>
              <a:rPr lang="es-ES" sz="2600" b="1" dirty="0"/>
              <a:t>Cierre</a:t>
            </a:r>
            <a:r>
              <a:rPr lang="es-ES" sz="2600" dirty="0"/>
              <a:t>. El cierre siempre debe ser positivo, sin importar si la clientela compra en ese momento o no. La clientela debe recordar a la empresa en positivo. Es el momento de dejar en claro que estamos a la orden, para brindar el servicio o producto posteriormente.</a:t>
            </a:r>
          </a:p>
          <a:p>
            <a:pPr algn="just">
              <a:buFont typeface="Wingdings" panose="05000000000000000000" pitchFamily="2" charset="2"/>
              <a:buChar char="ü"/>
            </a:pPr>
            <a:endParaRPr lang="es-ES" sz="2600" dirty="0"/>
          </a:p>
          <a:p>
            <a:pPr algn="just">
              <a:buFont typeface="Wingdings" panose="05000000000000000000" pitchFamily="2" charset="2"/>
              <a:buChar char="ü"/>
            </a:pPr>
            <a:endParaRPr lang="es-ES" sz="2600"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76</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267691"/>
            <a:ext cx="6442364"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746051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05156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Consejos después de la venta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3" name="Marcador de contenido 2"/>
          <p:cNvSpPr>
            <a:spLocks noGrp="1"/>
          </p:cNvSpPr>
          <p:nvPr>
            <p:ph idx="1"/>
          </p:nvPr>
        </p:nvSpPr>
        <p:spPr>
          <a:xfrm>
            <a:off x="540327" y="1825625"/>
            <a:ext cx="11242964" cy="4351338"/>
          </a:xfrm>
        </p:spPr>
        <p:txBody>
          <a:bodyPr>
            <a:noAutofit/>
          </a:bodyPr>
          <a:lstStyle/>
          <a:p>
            <a:pPr marL="0" indent="0" algn="just">
              <a:buNone/>
            </a:pPr>
            <a:endParaRPr lang="es-ES" sz="1400" dirty="0"/>
          </a:p>
          <a:p>
            <a:pPr algn="just">
              <a:buFont typeface="Wingdings" panose="05000000000000000000" pitchFamily="2" charset="2"/>
              <a:buChar char="ü"/>
            </a:pPr>
            <a:r>
              <a:rPr lang="es-ES" dirty="0"/>
              <a:t>Mantener comunicación con la clientela</a:t>
            </a:r>
          </a:p>
          <a:p>
            <a:pPr algn="just">
              <a:buFont typeface="Wingdings" panose="05000000000000000000" pitchFamily="2" charset="2"/>
              <a:buChar char="ü"/>
            </a:pPr>
            <a:r>
              <a:rPr lang="es-ES" dirty="0"/>
              <a:t>Aplicar encuestas de satisfacción</a:t>
            </a:r>
          </a:p>
          <a:p>
            <a:pPr algn="just">
              <a:buFont typeface="Wingdings" panose="05000000000000000000" pitchFamily="2" charset="2"/>
              <a:buChar char="ü"/>
            </a:pPr>
            <a:r>
              <a:rPr lang="es-ES" dirty="0"/>
              <a:t>Preparar nuevas estrategias u ofertas para la clientela</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77</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267691"/>
            <a:ext cx="6442364"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7211207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157929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Características de un(a) buen(a) vendedor(a)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78</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267691"/>
            <a:ext cx="10524931"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8" name="2 Marcador de contenido"/>
          <p:cNvSpPr txBox="1">
            <a:spLocks/>
          </p:cNvSpPr>
          <p:nvPr/>
        </p:nvSpPr>
        <p:spPr>
          <a:xfrm>
            <a:off x="283555" y="1600201"/>
            <a:ext cx="5937136" cy="55892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Mantiene el control en el proceso de venta</a:t>
            </a:r>
          </a:p>
          <a:p>
            <a:r>
              <a:rPr lang="es-ES" dirty="0"/>
              <a:t>Detecta las necesidades de la clientela</a:t>
            </a:r>
          </a:p>
          <a:p>
            <a:r>
              <a:rPr lang="es-ES" dirty="0"/>
              <a:t>Se adapta a las circunstancias del entorno y de la clientela</a:t>
            </a:r>
          </a:p>
          <a:p>
            <a:r>
              <a:rPr lang="es-ES" dirty="0"/>
              <a:t>Aprovecha todas las oportunidades para lograr la venta</a:t>
            </a:r>
          </a:p>
          <a:p>
            <a:r>
              <a:rPr lang="es-ES" dirty="0"/>
              <a:t>Está seguro(a) de sí mismo(a) y de su producto</a:t>
            </a:r>
          </a:p>
          <a:p>
            <a:r>
              <a:rPr lang="es-ES" dirty="0"/>
              <a:t>Conserva la calma</a:t>
            </a:r>
          </a:p>
          <a:p>
            <a:r>
              <a:rPr lang="es-ES" dirty="0"/>
              <a:t>Sabe negociar</a:t>
            </a:r>
          </a:p>
        </p:txBody>
      </p:sp>
      <p:sp>
        <p:nvSpPr>
          <p:cNvPr id="10" name="2 Marcador de contenido"/>
          <p:cNvSpPr txBox="1">
            <a:spLocks/>
          </p:cNvSpPr>
          <p:nvPr/>
        </p:nvSpPr>
        <p:spPr>
          <a:xfrm>
            <a:off x="6254864" y="1600201"/>
            <a:ext cx="5937136" cy="55892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Mantiene una excelente presentación personal</a:t>
            </a:r>
          </a:p>
          <a:p>
            <a:r>
              <a:rPr lang="es-ES" dirty="0"/>
              <a:t>Es auto disciplinado y organizado</a:t>
            </a:r>
          </a:p>
          <a:p>
            <a:r>
              <a:rPr lang="es-ES" dirty="0"/>
              <a:t>Planea eficazmente su trabajo</a:t>
            </a:r>
          </a:p>
          <a:p>
            <a:r>
              <a:rPr lang="es-ES" dirty="0"/>
              <a:t>Da seguimiento a sus prospectos y referidos (as)</a:t>
            </a:r>
          </a:p>
          <a:p>
            <a:r>
              <a:rPr lang="es-ES" dirty="0"/>
              <a:t>No engaña a la clientela</a:t>
            </a:r>
          </a:p>
          <a:p>
            <a:r>
              <a:rPr lang="es-ES" dirty="0"/>
              <a:t>Conoce su producto y a la competencia</a:t>
            </a:r>
          </a:p>
        </p:txBody>
      </p:sp>
      <p:pic>
        <p:nvPicPr>
          <p:cNvPr id="9" name="Imagen 8"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5148880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a:xfrm>
            <a:off x="0" y="935182"/>
            <a:ext cx="11353800" cy="485343"/>
          </a:xfrm>
        </p:spPr>
        <p:txBody>
          <a:bodyPr>
            <a:noAutofit/>
          </a:bodyPr>
          <a:lstStyle/>
          <a:p>
            <a:r>
              <a:rPr lang="es-ES" sz="3200" b="1" dirty="0">
                <a:solidFill>
                  <a:srgbClr val="F3993E"/>
                </a:solidFill>
                <a:latin typeface="Verdana" panose="020B0604030504040204" pitchFamily="34" charset="0"/>
                <a:ea typeface="Verdana" panose="020B0604030504040204" pitchFamily="34" charset="0"/>
                <a:cs typeface="Verdana" panose="020B0604030504040204" pitchFamily="34" charset="0"/>
              </a:rPr>
              <a:t>Características de un(a) buen(a) vendedor(a)</a:t>
            </a:r>
            <a: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t/>
            </a:r>
            <a:br>
              <a:rPr lang="es-CR" sz="3200" b="1" dirty="0">
                <a:solidFill>
                  <a:srgbClr val="F3993E"/>
                </a:solidFill>
                <a:latin typeface="Verdana" panose="020B0604030504040204" pitchFamily="34" charset="0"/>
                <a:ea typeface="Verdana" panose="020B0604030504040204" pitchFamily="34" charset="0"/>
                <a:cs typeface="Verdana" panose="020B0604030504040204" pitchFamily="34" charset="0"/>
              </a:rPr>
            </a:br>
            <a:endParaRPr lang="es-CR" sz="3200"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79</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0" y="1267691"/>
            <a:ext cx="10580914"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9" name="2 Marcador de contenido"/>
          <p:cNvSpPr txBox="1">
            <a:spLocks/>
          </p:cNvSpPr>
          <p:nvPr/>
        </p:nvSpPr>
        <p:spPr>
          <a:xfrm>
            <a:off x="673950" y="1677554"/>
            <a:ext cx="5103395" cy="4525963"/>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es-ES" sz="2800" dirty="0"/>
              <a:t>Respeta a la competencia</a:t>
            </a:r>
          </a:p>
          <a:p>
            <a:pPr marL="342900" indent="-342900">
              <a:spcBef>
                <a:spcPct val="20000"/>
              </a:spcBef>
              <a:buFont typeface="Arial" pitchFamily="34" charset="0"/>
              <a:buChar char="•"/>
              <a:defRPr/>
            </a:pPr>
            <a:r>
              <a:rPr lang="es-ES" sz="2800" dirty="0"/>
              <a:t>Promete solo lo que puede cumplir</a:t>
            </a:r>
          </a:p>
          <a:p>
            <a:pPr marL="342900" indent="-342900">
              <a:spcBef>
                <a:spcPct val="20000"/>
              </a:spcBef>
              <a:buFont typeface="Arial" pitchFamily="34" charset="0"/>
              <a:buChar char="•"/>
              <a:defRPr/>
            </a:pPr>
            <a:r>
              <a:rPr lang="es-ES" sz="2800" dirty="0"/>
              <a:t>Mantiene permanentemente una actitud positiva y de servicio</a:t>
            </a:r>
          </a:p>
          <a:p>
            <a:pPr marL="342900" indent="-342900">
              <a:spcBef>
                <a:spcPct val="20000"/>
              </a:spcBef>
              <a:buFont typeface="Arial" pitchFamily="34" charset="0"/>
              <a:buChar char="•"/>
              <a:defRPr/>
            </a:pPr>
            <a:r>
              <a:rPr lang="es-ES" sz="2800" dirty="0"/>
              <a:t>Es líder positivo con sus compañeros(as)</a:t>
            </a:r>
          </a:p>
          <a:p>
            <a:pPr marL="342900" indent="-342900">
              <a:spcBef>
                <a:spcPct val="20000"/>
              </a:spcBef>
              <a:buFont typeface="Arial" pitchFamily="34" charset="0"/>
              <a:buChar char="•"/>
              <a:defRPr/>
            </a:pPr>
            <a:r>
              <a:rPr lang="es-ES" sz="2800" dirty="0"/>
              <a:t>Resalta los beneficios de su producto de manera oportuna</a:t>
            </a:r>
          </a:p>
          <a:p>
            <a:pPr marL="342900" indent="-342900">
              <a:spcBef>
                <a:spcPct val="20000"/>
              </a:spcBef>
              <a:buFont typeface="Arial" pitchFamily="34" charset="0"/>
              <a:buChar char="•"/>
              <a:defRPr/>
            </a:pPr>
            <a:endParaRPr lang="es-ES" sz="2800" dirty="0">
              <a:solidFill>
                <a:srgbClr val="FF6600"/>
              </a:solidFill>
            </a:endParaRPr>
          </a:p>
        </p:txBody>
      </p:sp>
      <p:sp>
        <p:nvSpPr>
          <p:cNvPr id="10" name="2 Marcador de contenido"/>
          <p:cNvSpPr txBox="1">
            <a:spLocks/>
          </p:cNvSpPr>
          <p:nvPr/>
        </p:nvSpPr>
        <p:spPr>
          <a:xfrm>
            <a:off x="6058902" y="1713057"/>
            <a:ext cx="5103395" cy="4525963"/>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es-ES" sz="2800" dirty="0"/>
              <a:t>Se comunica clara y entendiblemente</a:t>
            </a:r>
          </a:p>
          <a:p>
            <a:pPr marL="342900" indent="-342900">
              <a:spcBef>
                <a:spcPct val="20000"/>
              </a:spcBef>
              <a:buFont typeface="Arial" pitchFamily="34" charset="0"/>
              <a:buChar char="•"/>
              <a:defRPr/>
            </a:pPr>
            <a:r>
              <a:rPr lang="es-ES" sz="2800" dirty="0"/>
              <a:t>Cuida la imagen de la empresa frente a la clientela</a:t>
            </a:r>
          </a:p>
          <a:p>
            <a:pPr marL="342900" indent="-342900">
              <a:spcBef>
                <a:spcPct val="20000"/>
              </a:spcBef>
              <a:buFont typeface="Arial" pitchFamily="34" charset="0"/>
              <a:buChar char="•"/>
              <a:defRPr/>
            </a:pPr>
            <a:r>
              <a:rPr lang="es-ES" sz="2800" dirty="0"/>
              <a:t>Identifica perfectamente el tipo de clientela con la cual está tratando</a:t>
            </a:r>
          </a:p>
          <a:p>
            <a:pPr marL="342900" indent="-342900">
              <a:spcBef>
                <a:spcPct val="20000"/>
              </a:spcBef>
              <a:buFont typeface="Arial" pitchFamily="34" charset="0"/>
              <a:buChar char="•"/>
              <a:defRPr/>
            </a:pPr>
            <a:r>
              <a:rPr lang="es-ES" sz="2800" dirty="0"/>
              <a:t>Se refiere a la clientela de la manera correcta</a:t>
            </a:r>
          </a:p>
          <a:p>
            <a:pPr marL="342900" indent="-342900">
              <a:spcBef>
                <a:spcPct val="20000"/>
              </a:spcBef>
              <a:buFont typeface="Arial" pitchFamily="34" charset="0"/>
              <a:buChar char="•"/>
              <a:defRPr/>
            </a:pPr>
            <a:endParaRPr lang="es-ES" sz="2800" dirty="0">
              <a:solidFill>
                <a:srgbClr val="FF6600"/>
              </a:solidFill>
            </a:endParaRPr>
          </a:p>
        </p:txBody>
      </p: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2305370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176367" y="1760976"/>
            <a:ext cx="11689976" cy="4007503"/>
          </a:xfrm>
        </p:spPr>
        <p:txBody>
          <a:bodyPr>
            <a:noAutofit/>
          </a:bodyPr>
          <a:lstStyle/>
          <a:p>
            <a:pPr marL="0" indent="0" algn="just">
              <a:buNone/>
            </a:pPr>
            <a:r>
              <a:rPr lang="es-ES" b="1" dirty="0"/>
              <a:t>Observación directa: </a:t>
            </a:r>
            <a:r>
              <a:rPr lang="es-ES" dirty="0"/>
              <a:t>consiste en observar lo que hace o busca la clientela, escucharla y así detectar sus necesidades y deseos.</a:t>
            </a:r>
          </a:p>
          <a:p>
            <a:pPr marL="0" indent="0" algn="just">
              <a:buNone/>
            </a:pPr>
            <a:endParaRPr lang="es-ES" dirty="0"/>
          </a:p>
          <a:p>
            <a:pPr marL="0" indent="0" algn="just">
              <a:buNone/>
            </a:pPr>
            <a:r>
              <a:rPr lang="es-ES" b="1" dirty="0"/>
              <a:t>Encuestas: </a:t>
            </a:r>
            <a:r>
              <a:rPr lang="es-ES" dirty="0"/>
              <a:t>son cuestionarios formales o informales con preguntas concretas que le hacemos a la clientela para conocerla más: sus necesidades, sus valores, su percepción de un producto o una estrategia de ventas, etc. Se pueden hacer de forma personal, por teléfono y por </a:t>
            </a:r>
            <a:r>
              <a:rPr lang="es-ES" i="1" dirty="0"/>
              <a:t>Internet</a:t>
            </a:r>
            <a:r>
              <a:rPr lang="es-ES" dirty="0"/>
              <a:t>.</a:t>
            </a:r>
          </a:p>
          <a:p>
            <a:pPr marL="0" indent="0" algn="just">
              <a:buNone/>
            </a:pPr>
            <a:endParaRPr lang="es-ES" dirty="0"/>
          </a:p>
          <a:p>
            <a:pPr marL="0" indent="0" algn="just">
              <a:buNone/>
            </a:pPr>
            <a:r>
              <a:rPr lang="es-ES" b="1" dirty="0"/>
              <a:t>Investigación: </a:t>
            </a:r>
            <a:r>
              <a:rPr lang="es-ES" dirty="0"/>
              <a:t>consiste en recopilar información viable y veraz sobre el tema de interés; en estos casos se tiende a revisar las experiencias de otras empresas o países.</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8</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19050" y="1352415"/>
            <a:ext cx="10463311"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7" name="Título 1"/>
          <p:cNvSpPr txBox="1">
            <a:spLocks/>
          </p:cNvSpPr>
          <p:nvPr/>
        </p:nvSpPr>
        <p:spPr>
          <a:xfrm>
            <a:off x="19050" y="693127"/>
            <a:ext cx="10463311" cy="56963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Herramientas útiles para realizar un estudio de mercado</a:t>
            </a:r>
          </a:p>
        </p:txBody>
      </p: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2309875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9" name="TextBox 8">
            <a:extLst>
              <a:ext uri="{FF2B5EF4-FFF2-40B4-BE49-F238E27FC236}">
                <a16:creationId xmlns:a16="http://schemas.microsoft.com/office/drawing/2014/main" id="{15A9E475-9858-FB49-87F5-F930C500AC90}"/>
              </a:ext>
            </a:extLst>
          </p:cNvPr>
          <p:cNvSpPr txBox="1"/>
          <p:nvPr/>
        </p:nvSpPr>
        <p:spPr>
          <a:xfrm>
            <a:off x="175795" y="1241234"/>
            <a:ext cx="6141875" cy="830997"/>
          </a:xfrm>
          <a:prstGeom prst="rect">
            <a:avLst/>
          </a:prstGeom>
          <a:noFill/>
        </p:spPr>
        <p:txBody>
          <a:bodyPr wrap="square" rtlCol="0">
            <a:spAutoFit/>
          </a:bodyPr>
          <a:lstStyle/>
          <a:p>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Mercadeo en turismo de bienestar</a:t>
            </a:r>
          </a:p>
          <a:p>
            <a:endParaRPr lang="en-US" sz="2400" b="1" dirty="0">
              <a:solidFill>
                <a:srgbClr val="F3993E"/>
              </a:solidFill>
            </a:endParaRPr>
          </a:p>
        </p:txBody>
      </p:sp>
      <p:sp>
        <p:nvSpPr>
          <p:cNvPr id="4" name="Marcador de contenido 3"/>
          <p:cNvSpPr>
            <a:spLocks noGrp="1"/>
          </p:cNvSpPr>
          <p:nvPr>
            <p:ph idx="1"/>
          </p:nvPr>
        </p:nvSpPr>
        <p:spPr>
          <a:xfrm>
            <a:off x="719589" y="2072231"/>
            <a:ext cx="10515600" cy="3867885"/>
          </a:xfrm>
        </p:spPr>
        <p:txBody>
          <a:bodyPr>
            <a:normAutofit fontScale="92500" lnSpcReduction="10000"/>
          </a:bodyPr>
          <a:lstStyle/>
          <a:p>
            <a:pPr marL="0" indent="0">
              <a:buNone/>
            </a:pPr>
            <a:r>
              <a:rPr lang="es-CR" dirty="0"/>
              <a:t>Como complemento para este tema relacionado al estudio de mercado, se debe realizar la lectura de: </a:t>
            </a:r>
            <a:r>
              <a:rPr lang="es-CR" b="1" i="1" dirty="0"/>
              <a:t>Marketing termal. Venta de producto.</a:t>
            </a:r>
          </a:p>
          <a:p>
            <a:pPr marL="0" indent="0">
              <a:buNone/>
            </a:pPr>
            <a:endParaRPr lang="es-CR" dirty="0"/>
          </a:p>
          <a:p>
            <a:pPr marL="0" indent="0">
              <a:buNone/>
            </a:pPr>
            <a:r>
              <a:rPr lang="es-ES" dirty="0"/>
              <a:t>Esta lectura la puede encontrar en la carpeta de documentos de la semana 4.</a:t>
            </a:r>
          </a:p>
          <a:p>
            <a:endParaRPr lang="es-ES" dirty="0"/>
          </a:p>
          <a:p>
            <a:pPr marL="0" indent="0">
              <a:buNone/>
            </a:pPr>
            <a:r>
              <a:rPr lang="es-ES" b="1" i="1" dirty="0"/>
              <a:t>Referencia:</a:t>
            </a:r>
          </a:p>
          <a:p>
            <a:pPr marL="0" indent="0">
              <a:buNone/>
            </a:pPr>
            <a:r>
              <a:rPr lang="es-ES" dirty="0"/>
              <a:t>Díaz, R. (2018, agosto-octubre). Curso Conocimientos esenciales de turismo de Salud y Bienestar </a:t>
            </a:r>
            <a:r>
              <a:rPr lang="es-CR" dirty="0"/>
              <a:t>[ponencia]</a:t>
            </a:r>
            <a:r>
              <a:rPr lang="es-ES" dirty="0"/>
              <a:t>. Curso Virtual, Asociación Iberoamericana de Termalismo y Bienestar. San José, Costa Rica. </a:t>
            </a:r>
          </a:p>
          <a:p>
            <a:pPr marL="0" indent="0">
              <a:buNone/>
            </a:pPr>
            <a:endParaRPr lang="es-CR" dirty="0"/>
          </a:p>
        </p:txBody>
      </p:sp>
      <p:cxnSp>
        <p:nvCxnSpPr>
          <p:cNvPr id="5" name="Straight Connector 16">
            <a:extLst>
              <a:ext uri="{FF2B5EF4-FFF2-40B4-BE49-F238E27FC236}">
                <a16:creationId xmlns:a16="http://schemas.microsoft.com/office/drawing/2014/main" id="{FA97A661-901E-7548-80E2-533D3C2BF79C}"/>
              </a:ext>
            </a:extLst>
          </p:cNvPr>
          <p:cNvCxnSpPr>
            <a:cxnSpLocks/>
          </p:cNvCxnSpPr>
          <p:nvPr/>
        </p:nvCxnSpPr>
        <p:spPr>
          <a:xfrm>
            <a:off x="0" y="1819469"/>
            <a:ext cx="6652727" cy="1"/>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1758272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9" name="TextBox 8">
            <a:extLst>
              <a:ext uri="{FF2B5EF4-FFF2-40B4-BE49-F238E27FC236}">
                <a16:creationId xmlns:a16="http://schemas.microsoft.com/office/drawing/2014/main" id="{15A9E475-9858-FB49-87F5-F930C500AC90}"/>
              </a:ext>
            </a:extLst>
          </p:cNvPr>
          <p:cNvSpPr txBox="1"/>
          <p:nvPr/>
        </p:nvSpPr>
        <p:spPr>
          <a:xfrm>
            <a:off x="175795" y="1241234"/>
            <a:ext cx="6141875" cy="830997"/>
          </a:xfrm>
          <a:prstGeom prst="rect">
            <a:avLst/>
          </a:prstGeom>
          <a:noFill/>
        </p:spPr>
        <p:txBody>
          <a:bodyPr wrap="square" rtlCol="0">
            <a:spAutoFit/>
          </a:bodyPr>
          <a:lstStyle/>
          <a:p>
            <a:r>
              <a:rPr lang="es-ES" sz="2400" b="1" dirty="0">
                <a:solidFill>
                  <a:srgbClr val="F3993E"/>
                </a:solidFill>
                <a:latin typeface="Verdana" panose="020B0604030504040204" pitchFamily="34" charset="0"/>
                <a:ea typeface="Verdana" panose="020B0604030504040204" pitchFamily="34" charset="0"/>
                <a:cs typeface="Verdana" panose="020B0604030504040204" pitchFamily="34" charset="0"/>
              </a:rPr>
              <a:t>Conclusiones </a:t>
            </a:r>
          </a:p>
          <a:p>
            <a:endParaRPr lang="en-US" sz="2400" b="1" dirty="0">
              <a:solidFill>
                <a:srgbClr val="F3993E"/>
              </a:solidFill>
            </a:endParaRPr>
          </a:p>
        </p:txBody>
      </p:sp>
      <p:cxnSp>
        <p:nvCxnSpPr>
          <p:cNvPr id="17" name="Straight Connector 16">
            <a:extLst>
              <a:ext uri="{FF2B5EF4-FFF2-40B4-BE49-F238E27FC236}">
                <a16:creationId xmlns:a16="http://schemas.microsoft.com/office/drawing/2014/main" id="{FA97A661-901E-7548-80E2-533D3C2BF79C}"/>
              </a:ext>
            </a:extLst>
          </p:cNvPr>
          <p:cNvCxnSpPr>
            <a:cxnSpLocks/>
          </p:cNvCxnSpPr>
          <p:nvPr/>
        </p:nvCxnSpPr>
        <p:spPr>
          <a:xfrm>
            <a:off x="0" y="1839213"/>
            <a:ext cx="4286992"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4" name="Marcador de contenido 3"/>
          <p:cNvSpPr>
            <a:spLocks noGrp="1"/>
          </p:cNvSpPr>
          <p:nvPr>
            <p:ph idx="1"/>
          </p:nvPr>
        </p:nvSpPr>
        <p:spPr>
          <a:xfrm>
            <a:off x="719589" y="2072231"/>
            <a:ext cx="10515600" cy="3867885"/>
          </a:xfrm>
        </p:spPr>
        <p:txBody>
          <a:bodyPr>
            <a:normAutofit/>
          </a:bodyPr>
          <a:lstStyle/>
          <a:p>
            <a:pPr marL="0" indent="0" algn="just">
              <a:buNone/>
            </a:pPr>
            <a:r>
              <a:rPr lang="es-CR" dirty="0"/>
              <a:t>Los conocimientos básicos en temas de planificación estratégica financiera nos pueden llevar a realizar grandes aportes para la empresa y el crecimiento de la misma.</a:t>
            </a:r>
          </a:p>
          <a:p>
            <a:pPr marL="0" indent="0" algn="just">
              <a:buNone/>
            </a:pPr>
            <a:r>
              <a:rPr lang="es-CR" dirty="0"/>
              <a:t>Un crecimiento de la empresa puede significar también un crecimiento profesional o personal importante. Por ende, a pesar de que algunas empresas tiene personal especializado para cada una de estas áreas, es importante que, con nuestros conocimientos básicos, podamos ser tomados o tomadas en cuenta, para diferentes procesos, proyectos o puestos.</a:t>
            </a:r>
            <a:endParaRPr lang="es-ES" dirty="0"/>
          </a:p>
          <a:p>
            <a:pPr marL="0" indent="0" algn="just">
              <a:buNone/>
            </a:pPr>
            <a:endParaRPr lang="es-CR" dirty="0"/>
          </a:p>
        </p:txBody>
      </p:sp>
      <p:pic>
        <p:nvPicPr>
          <p:cNvPr id="5" name="Imagen 4"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6911886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a:normAutofit/>
          </a:bodyPr>
          <a:lstStyle/>
          <a:p>
            <a:r>
              <a:rPr lang="es-CR" b="1" dirty="0">
                <a:solidFill>
                  <a:srgbClr val="385995"/>
                </a:solidFill>
                <a:latin typeface="Verdana" panose="020B0604030504040204" pitchFamily="34" charset="0"/>
                <a:ea typeface="Verdana" panose="020B0604030504040204" pitchFamily="34" charset="0"/>
                <a:cs typeface="Verdana" panose="020B0604030504040204" pitchFamily="34" charset="0"/>
              </a:rPr>
              <a:t>Referencias (semana 4)</a:t>
            </a:r>
          </a:p>
        </p:txBody>
      </p:sp>
      <p:sp>
        <p:nvSpPr>
          <p:cNvPr id="3" name="Marcador de contenido 2"/>
          <p:cNvSpPr>
            <a:spLocks noGrp="1"/>
          </p:cNvSpPr>
          <p:nvPr>
            <p:ph idx="1"/>
          </p:nvPr>
        </p:nvSpPr>
        <p:spPr>
          <a:xfrm>
            <a:off x="200721" y="1825625"/>
            <a:ext cx="11817108" cy="4351338"/>
          </a:xfrm>
        </p:spPr>
        <p:txBody>
          <a:bodyPr>
            <a:normAutofit fontScale="92500" lnSpcReduction="10000"/>
          </a:bodyPr>
          <a:lstStyle/>
          <a:p>
            <a:pPr marL="514350" lvl="0" indent="-514350" algn="just">
              <a:buFont typeface="+mj-lt"/>
              <a:buAutoNum type="arabicPeriod"/>
            </a:pPr>
            <a:r>
              <a:rPr lang="es-CR" dirty="0"/>
              <a:t>Cámara de Comercio de Costa Rica (2016). Guía básica para abrir un negocio en Costa Rica. Recuperado desde </a:t>
            </a:r>
            <a:r>
              <a:rPr lang="es-CR" u="sng" dirty="0">
                <a:hlinkClick r:id="rId3"/>
              </a:rPr>
              <a:t>http://camara-comercio.com/wp-content/uploads/2016/05/Gui%CC%81a-Ba%CC%81sica-para-Abrir-una-Empresa-en-CR.pdf</a:t>
            </a:r>
            <a:endParaRPr lang="es-CR" u="sng" dirty="0"/>
          </a:p>
          <a:p>
            <a:pPr marL="514350" indent="-514350" algn="just">
              <a:buFont typeface="+mj-lt"/>
              <a:buAutoNum type="arabicPeriod"/>
            </a:pPr>
            <a:r>
              <a:rPr lang="es-CR" dirty="0"/>
              <a:t>El contador Es (2018). La caja chica: definición y uso en contabilidad. Recuperado desde </a:t>
            </a:r>
            <a:r>
              <a:rPr lang="es-CR" dirty="0">
                <a:hlinkClick r:id="rId4"/>
              </a:rPr>
              <a:t>https://www.youtube.com/watch?v=xO8RSjpEtcI</a:t>
            </a:r>
            <a:endParaRPr lang="es-CR" dirty="0"/>
          </a:p>
          <a:p>
            <a:pPr marL="514350" indent="-514350" algn="just">
              <a:buFont typeface="+mj-lt"/>
              <a:buAutoNum type="arabicPeriod"/>
            </a:pPr>
            <a:r>
              <a:rPr lang="es-CR" dirty="0"/>
              <a:t>Global </a:t>
            </a:r>
            <a:r>
              <a:rPr lang="es-CR" dirty="0" err="1"/>
              <a:t>Wellness</a:t>
            </a:r>
            <a:r>
              <a:rPr lang="es-CR" dirty="0"/>
              <a:t> </a:t>
            </a:r>
            <a:r>
              <a:rPr lang="es-CR" dirty="0" err="1"/>
              <a:t>Institute</a:t>
            </a:r>
            <a:r>
              <a:rPr lang="es-CR" dirty="0"/>
              <a:t>. (2018). Global </a:t>
            </a:r>
            <a:r>
              <a:rPr lang="es-CR" dirty="0" err="1"/>
              <a:t>Wellness</a:t>
            </a:r>
            <a:r>
              <a:rPr lang="es-CR" dirty="0"/>
              <a:t> </a:t>
            </a:r>
            <a:r>
              <a:rPr lang="es-CR" dirty="0" err="1"/>
              <a:t>Economy</a:t>
            </a:r>
            <a:r>
              <a:rPr lang="es-CR" dirty="0"/>
              <a:t> Monitor. Recuperado desde </a:t>
            </a:r>
            <a:r>
              <a:rPr lang="es-CR" dirty="0">
                <a:hlinkClick r:id="rId5"/>
              </a:rPr>
              <a:t>https://globalwellnessinstitute.org/wp-content/uploads/2018/10/Research2018_v5FINALExecutiveSummary_webREVISED.pdf</a:t>
            </a:r>
            <a:endParaRPr lang="es-CR" dirty="0"/>
          </a:p>
          <a:p>
            <a:pPr marL="514350" indent="-514350" algn="just">
              <a:buFont typeface="+mj-lt"/>
              <a:buAutoNum type="arabicPeriod"/>
            </a:pPr>
            <a:r>
              <a:rPr lang="es-GT" dirty="0"/>
              <a:t>Jiménez, L. (2019). </a:t>
            </a:r>
            <a:r>
              <a:rPr lang="es-GT" i="1" dirty="0"/>
              <a:t>Dirección y comercialización</a:t>
            </a:r>
            <a:r>
              <a:rPr lang="es-GT" dirty="0"/>
              <a:t>. Ediciones </a:t>
            </a:r>
            <a:r>
              <a:rPr lang="es-CR" dirty="0"/>
              <a:t>Paraninfo S.A. España. Madrid. </a:t>
            </a: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82</a:t>
            </a:fld>
            <a:endParaRPr lang="es-CR"/>
          </a:p>
        </p:txBody>
      </p: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30137595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2" name="Título 1"/>
          <p:cNvSpPr>
            <a:spLocks noGrp="1"/>
          </p:cNvSpPr>
          <p:nvPr>
            <p:ph type="title"/>
          </p:nvPr>
        </p:nvSpPr>
        <p:spPr/>
        <p:txBody>
          <a:bodyPr>
            <a:normAutofit/>
          </a:bodyPr>
          <a:lstStyle/>
          <a:p>
            <a:r>
              <a:rPr lang="es-CR" b="1" dirty="0">
                <a:solidFill>
                  <a:srgbClr val="385995"/>
                </a:solidFill>
                <a:latin typeface="Verdana" panose="020B0604030504040204" pitchFamily="34" charset="0"/>
                <a:ea typeface="Verdana" panose="020B0604030504040204" pitchFamily="34" charset="0"/>
                <a:cs typeface="Verdana" panose="020B0604030504040204" pitchFamily="34" charset="0"/>
              </a:rPr>
              <a:t>Referencias (semana 4)</a:t>
            </a:r>
          </a:p>
        </p:txBody>
      </p:sp>
      <p:sp>
        <p:nvSpPr>
          <p:cNvPr id="3" name="Marcador de contenido 2"/>
          <p:cNvSpPr>
            <a:spLocks noGrp="1"/>
          </p:cNvSpPr>
          <p:nvPr>
            <p:ph idx="1"/>
          </p:nvPr>
        </p:nvSpPr>
        <p:spPr>
          <a:xfrm>
            <a:off x="200721" y="1825625"/>
            <a:ext cx="11817108" cy="4351338"/>
          </a:xfrm>
        </p:spPr>
        <p:txBody>
          <a:bodyPr>
            <a:normAutofit fontScale="70000" lnSpcReduction="20000"/>
          </a:bodyPr>
          <a:lstStyle/>
          <a:p>
            <a:pPr marL="514350" indent="-514350" algn="just">
              <a:buFont typeface="+mj-lt"/>
              <a:buAutoNum type="arabicPeriod" startAt="5"/>
            </a:pPr>
            <a:r>
              <a:rPr lang="es-CR" dirty="0"/>
              <a:t>Jordán, R. (s.f.). Servicio al cliente. Tipología y como abordarlos. Recuperado desde </a:t>
            </a:r>
            <a:r>
              <a:rPr lang="es-CR" dirty="0">
                <a:hlinkClick r:id="rId3"/>
              </a:rPr>
              <a:t>http://www.biamericas.com/presentaciones/2012/atencionAlCliente/tipologias-de-clientes-y-como-abordarlos.pdf</a:t>
            </a:r>
            <a:endParaRPr lang="es-CR" dirty="0"/>
          </a:p>
          <a:p>
            <a:pPr marL="514350" lvl="0" indent="-514350" algn="just">
              <a:buFont typeface="+mj-lt"/>
              <a:buAutoNum type="arabicPeriod" startAt="5"/>
            </a:pPr>
            <a:r>
              <a:rPr lang="es-CR" dirty="0"/>
              <a:t>Ministerio de Economía, Industria y Comercio (MEIC) y Organización   Internacional del Trabajo (OIT). (2019). </a:t>
            </a:r>
            <a:r>
              <a:rPr lang="es-CR" i="1" dirty="0"/>
              <a:t>Manual para las personas emprendedoras en Costa Rica</a:t>
            </a:r>
            <a:r>
              <a:rPr lang="es-CR" dirty="0"/>
              <a:t>. Recuperado desde </a:t>
            </a:r>
            <a:r>
              <a:rPr lang="es-CR" u="sng" dirty="0">
                <a:hlinkClick r:id="rId4"/>
              </a:rPr>
              <a:t>https://www.meic.go.cr/meic/documentos/08k2mt84w/Manual_PersonasEmprendedorasCR300519.pdf</a:t>
            </a:r>
            <a:endParaRPr lang="es-CR" u="sng" dirty="0"/>
          </a:p>
          <a:p>
            <a:pPr marL="514350" lvl="0" indent="-514350" algn="just">
              <a:buFont typeface="+mj-lt"/>
              <a:buAutoNum type="arabicPeriod" startAt="5"/>
            </a:pPr>
            <a:r>
              <a:rPr lang="es-CR" dirty="0"/>
              <a:t>MINAE y SINAC (s.f.). </a:t>
            </a:r>
            <a:r>
              <a:rPr lang="es-CR" i="1" dirty="0"/>
              <a:t>Principios básicos de mercadeo</a:t>
            </a:r>
            <a:r>
              <a:rPr lang="es-CR" dirty="0"/>
              <a:t>. Recuperado desde </a:t>
            </a:r>
            <a:r>
              <a:rPr lang="es-CR" dirty="0">
                <a:hlinkClick r:id="rId5"/>
              </a:rPr>
              <a:t>http://www.sinac.go.cr/ES/transprncia/Planificacin%20y%20Gestin%20BID/Capacitaciones%20del%20Proyecto/Cuaderno%20Principios%20B%C3%A1sicos%20de%20Mercadeo.pdf</a:t>
            </a:r>
            <a:endParaRPr lang="es-CR" dirty="0"/>
          </a:p>
          <a:p>
            <a:pPr marL="514350" indent="-514350" algn="just">
              <a:buFont typeface="+mj-lt"/>
              <a:buAutoNum type="arabicPeriod" startAt="5"/>
            </a:pPr>
            <a:r>
              <a:rPr lang="es-ES" dirty="0" err="1"/>
              <a:t>Requeno</a:t>
            </a:r>
            <a:r>
              <a:rPr lang="es-ES" dirty="0"/>
              <a:t>, L. y Quesada, G. (s.f.). Turismo de bienestar como diferenciador del producto turístico en Costa Rica: una aproximación inicial. Recuperado desde </a:t>
            </a:r>
            <a:r>
              <a:rPr lang="es-CR" dirty="0">
                <a:hlinkClick r:id="rId6"/>
              </a:rPr>
              <a:t>https://es.scribd.com/document/472060488/BIENESTAR-COMO-DIFERENCIADOR-DEL-PRODUCTO-TURISTICO-pdf</a:t>
            </a:r>
            <a:endParaRPr lang="es-CR" dirty="0"/>
          </a:p>
          <a:p>
            <a:pPr marL="514350" lvl="0" indent="-514350" algn="just">
              <a:buFont typeface="+mj-lt"/>
              <a:buAutoNum type="arabicPeriod" startAt="5"/>
            </a:pPr>
            <a:r>
              <a:rPr lang="es-CR" dirty="0"/>
              <a:t>Universidad Rey Juan Carlos (s.f.). </a:t>
            </a:r>
            <a:r>
              <a:rPr lang="es-CR" i="1" dirty="0"/>
              <a:t>Fundamentos de la publicidad. </a:t>
            </a:r>
            <a:r>
              <a:rPr lang="es-CR" dirty="0"/>
              <a:t>Recuperado desde </a:t>
            </a:r>
            <a:r>
              <a:rPr lang="es-CR" dirty="0">
                <a:hlinkClick r:id="rId7"/>
              </a:rPr>
              <a:t>http://www.albertodeduran.es/wp-content/uploads/2014/08/1x05-Fundamentos-de-la-publicidad.pdf</a:t>
            </a:r>
            <a:endParaRPr lang="es-CR" dirty="0"/>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83</a:t>
            </a:fld>
            <a:endParaRPr lang="es-CR"/>
          </a:p>
        </p:txBody>
      </p:sp>
      <p:pic>
        <p:nvPicPr>
          <p:cNvPr id="6" name="Imagen 5"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14817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13E64A4-297A-7D4E-B065-E2F34072D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41901"/>
            <a:ext cx="5747657" cy="794021"/>
          </a:xfrm>
          <a:prstGeom prst="rect">
            <a:avLst/>
          </a:prstGeom>
        </p:spPr>
      </p:pic>
      <p:sp>
        <p:nvSpPr>
          <p:cNvPr id="3" name="Marcador de contenido 2"/>
          <p:cNvSpPr>
            <a:spLocks noGrp="1"/>
          </p:cNvSpPr>
          <p:nvPr>
            <p:ph idx="1"/>
          </p:nvPr>
        </p:nvSpPr>
        <p:spPr>
          <a:xfrm>
            <a:off x="340659" y="2271431"/>
            <a:ext cx="11367247" cy="3529013"/>
          </a:xfrm>
        </p:spPr>
        <p:txBody>
          <a:bodyPr>
            <a:normAutofit fontScale="92500" lnSpcReduction="10000"/>
          </a:bodyPr>
          <a:lstStyle/>
          <a:p>
            <a:pPr marL="0" indent="0" algn="just">
              <a:buNone/>
            </a:pPr>
            <a:r>
              <a:rPr lang="es-ES" b="1" dirty="0"/>
              <a:t>Entrevistas a profundidad: </a:t>
            </a:r>
            <a:r>
              <a:rPr lang="es-ES" dirty="0"/>
              <a:t>son entrevistas que se les hacen a personas expertas en un tema, para aprender sobre un mercado, producto o servicio específico.</a:t>
            </a:r>
          </a:p>
          <a:p>
            <a:pPr marL="0" indent="0" algn="just">
              <a:buNone/>
            </a:pPr>
            <a:endParaRPr lang="es-ES" dirty="0"/>
          </a:p>
          <a:p>
            <a:pPr marL="0" indent="0" algn="just">
              <a:buNone/>
            </a:pPr>
            <a:r>
              <a:rPr lang="es-ES" b="1" dirty="0"/>
              <a:t>Experimentación: </a:t>
            </a:r>
            <a:r>
              <a:rPr lang="es-ES" dirty="0"/>
              <a:t>consiste en realizar una prueba piloto de un producto, un servicio o una estrategia, en una menor escala. Esta estrategia es útil cuando la propuesta no requiere una gran inversión económica.</a:t>
            </a:r>
          </a:p>
          <a:p>
            <a:pPr marL="0" indent="0" algn="just">
              <a:buNone/>
            </a:pPr>
            <a:endParaRPr lang="es-ES" dirty="0"/>
          </a:p>
          <a:p>
            <a:pPr marL="0" indent="0" algn="just">
              <a:buNone/>
            </a:pPr>
            <a:r>
              <a:rPr lang="es-ES" dirty="0"/>
              <a:t>A continuación, se pueden analizar algunos datos en relación al estudio de mercado (investigación), en relación con servicios de salud y bienestar</a:t>
            </a:r>
            <a:r>
              <a:rPr lang="es-CR" dirty="0"/>
              <a:t>.</a:t>
            </a:r>
          </a:p>
        </p:txBody>
      </p:sp>
      <p:sp>
        <p:nvSpPr>
          <p:cNvPr id="5" name="Marcador de número de diapositiva 4"/>
          <p:cNvSpPr>
            <a:spLocks noGrp="1"/>
          </p:cNvSpPr>
          <p:nvPr>
            <p:ph type="sldNum" sz="quarter" idx="12"/>
          </p:nvPr>
        </p:nvSpPr>
        <p:spPr/>
        <p:txBody>
          <a:bodyPr/>
          <a:lstStyle/>
          <a:p>
            <a:fld id="{FD31C4FA-6218-4CBC-926C-94577F296D2C}" type="slidenum">
              <a:rPr lang="es-CR" smtClean="0"/>
              <a:t>9</a:t>
            </a:fld>
            <a:endParaRPr lang="es-CR"/>
          </a:p>
        </p:txBody>
      </p:sp>
      <p:cxnSp>
        <p:nvCxnSpPr>
          <p:cNvPr id="6" name="Straight Connector 16">
            <a:extLst>
              <a:ext uri="{FF2B5EF4-FFF2-40B4-BE49-F238E27FC236}">
                <a16:creationId xmlns:a16="http://schemas.microsoft.com/office/drawing/2014/main" id="{FA97A661-901E-7548-80E2-533D3C2BF79C}"/>
              </a:ext>
            </a:extLst>
          </p:cNvPr>
          <p:cNvCxnSpPr>
            <a:cxnSpLocks/>
          </p:cNvCxnSpPr>
          <p:nvPr/>
        </p:nvCxnSpPr>
        <p:spPr>
          <a:xfrm>
            <a:off x="19050" y="1352415"/>
            <a:ext cx="10463311" cy="0"/>
          </a:xfrm>
          <a:prstGeom prst="line">
            <a:avLst/>
          </a:prstGeom>
          <a:ln w="57150">
            <a:solidFill>
              <a:srgbClr val="F3993E"/>
            </a:solidFill>
          </a:ln>
        </p:spPr>
        <p:style>
          <a:lnRef idx="1">
            <a:schemeClr val="accent1"/>
          </a:lnRef>
          <a:fillRef idx="0">
            <a:schemeClr val="accent1"/>
          </a:fillRef>
          <a:effectRef idx="0">
            <a:schemeClr val="accent1"/>
          </a:effectRef>
          <a:fontRef idx="minor">
            <a:schemeClr val="tx1"/>
          </a:fontRef>
        </p:style>
      </p:cxnSp>
      <p:sp>
        <p:nvSpPr>
          <p:cNvPr id="7" name="Título 1"/>
          <p:cNvSpPr txBox="1">
            <a:spLocks/>
          </p:cNvSpPr>
          <p:nvPr/>
        </p:nvSpPr>
        <p:spPr>
          <a:xfrm>
            <a:off x="19050" y="693127"/>
            <a:ext cx="10463311" cy="56963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2800" b="1" dirty="0">
                <a:solidFill>
                  <a:srgbClr val="F3993E"/>
                </a:solidFill>
                <a:latin typeface="Verdana" panose="020B0604030504040204" pitchFamily="34" charset="0"/>
                <a:ea typeface="Verdana" panose="020B0604030504040204" pitchFamily="34" charset="0"/>
                <a:cs typeface="Verdana" panose="020B0604030504040204" pitchFamily="34" charset="0"/>
              </a:rPr>
              <a:t>Herramientas útiles para realizar un estudio de mercado</a:t>
            </a:r>
          </a:p>
        </p:txBody>
      </p:sp>
      <p:pic>
        <p:nvPicPr>
          <p:cNvPr id="8" name="Imagen 7" descr="Imagen que contiene instrumento, estacionaria, lápiz&#10;&#10;Descripción generada automáticamente">
            <a:extLst>
              <a:ext uri="{FF2B5EF4-FFF2-40B4-BE49-F238E27FC236}">
                <a16:creationId xmlns:a16="http://schemas.microsoft.com/office/drawing/2014/main" id="{BFE603DC-0863-EE4C-8CBF-E4423B32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855" y="0"/>
            <a:ext cx="1237493" cy="1455576"/>
          </a:xfrm>
          <a:prstGeom prst="rect">
            <a:avLst/>
          </a:prstGeom>
        </p:spPr>
      </p:pic>
    </p:spTree>
    <p:extLst>
      <p:ext uri="{BB962C8B-B14F-4D97-AF65-F5344CB8AC3E}">
        <p14:creationId xmlns:p14="http://schemas.microsoft.com/office/powerpoint/2010/main" val="14726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6629</Words>
  <Application>Microsoft Office PowerPoint</Application>
  <PresentationFormat>Panorámica</PresentationFormat>
  <Paragraphs>618</Paragraphs>
  <Slides>83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83</vt:i4>
      </vt:variant>
    </vt:vector>
  </HeadingPairs>
  <TitlesOfParts>
    <vt:vector size="89" baseType="lpstr">
      <vt:lpstr>Arial</vt:lpstr>
      <vt:lpstr>Calibri</vt:lpstr>
      <vt:lpstr>Calibri Light</vt:lpstr>
      <vt:lpstr>Verdana</vt:lpstr>
      <vt:lpstr>Wingdings</vt:lpstr>
      <vt:lpstr>Tema de Office</vt:lpstr>
      <vt:lpstr>Título</vt:lpstr>
      <vt:lpstr>PLANIFICACIÓN ESTRATÉGICA PARA EL ESTABLECIMIENTO DE UN CENTRO TERMAL, SPA O TALASO</vt:lpstr>
      <vt:lpstr>PLANIFICACIÓN FINANCIERA</vt:lpstr>
      <vt:lpstr>Parte V. Mercadeo </vt:lpstr>
      <vt:lpstr>Definición </vt:lpstr>
      <vt:lpstr>Tipos  </vt:lpstr>
      <vt:lpstr>CONCEPTOS ASOCIADOS AL MERCADEO </vt:lpstr>
      <vt:lpstr>Presentación de PowerPoint</vt:lpstr>
      <vt:lpstr>Presentación de PowerPoint</vt:lpstr>
      <vt:lpstr>Estudio de mercado: Contexto Nacional e Internacional</vt:lpstr>
      <vt:lpstr>Estudio de mercado: Contexto Nacional e Internacional</vt:lpstr>
      <vt:lpstr>Estudio de mercado: Contexto Nacional e Internacional</vt:lpstr>
      <vt:lpstr>Estudio de mercado: Contexto Nacional e Internacional</vt:lpstr>
      <vt:lpstr>Presentación de PowerPoint</vt:lpstr>
      <vt:lpstr>Presentación de PowerPoint</vt:lpstr>
      <vt:lpstr>Presentación de PowerPoint</vt:lpstr>
      <vt:lpstr>Presentación de PowerPoint</vt:lpstr>
      <vt:lpstr>Mercado meta y mercado ideal </vt:lpstr>
      <vt:lpstr>Presentación de PowerPoint</vt:lpstr>
      <vt:lpstr>Presentación de PowerPoint</vt:lpstr>
      <vt:lpstr>Presentación de PowerPoint</vt:lpstr>
      <vt:lpstr>Presentación de PowerPoint</vt:lpstr>
      <vt:lpstr>Fijación de precios</vt:lpstr>
      <vt:lpstr>Presentación de PowerPoint</vt:lpstr>
      <vt:lpstr>Estimación o fijación de precios </vt:lpstr>
      <vt:lpstr>Presentación de PowerPoint</vt:lpstr>
      <vt:lpstr>Presentación de PowerPoint</vt:lpstr>
      <vt:lpstr>Presentación de PowerPoint</vt:lpstr>
      <vt:lpstr>Presentación de PowerPoint</vt:lpstr>
      <vt:lpstr>Presentación de PowerPoint</vt:lpstr>
      <vt:lpstr>Fijación de precios y gestión de stock</vt:lpstr>
      <vt:lpstr>Fijación de precios y gestión de stock</vt:lpstr>
      <vt:lpstr>Fijación de precios y gestión de stock</vt:lpstr>
      <vt:lpstr>Fijación de precios y gestión de stock</vt:lpstr>
      <vt:lpstr>Promociones, ofertas y otros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mercadeo de una empresa</vt:lpstr>
      <vt:lpstr>Presentación de PowerPoint</vt:lpstr>
      <vt:lpstr>Presentación de PowerPoint</vt:lpstr>
      <vt:lpstr>Etapas del Plan de mercadeo  </vt:lpstr>
      <vt:lpstr>Ejemplos de cada una de las etapas:  </vt:lpstr>
      <vt:lpstr>Publicidad y técnicas de ventas</vt:lpstr>
      <vt:lpstr>Publicidad  </vt:lpstr>
      <vt:lpstr>Publicidad  </vt:lpstr>
      <vt:lpstr>Publicidad- objetivos  </vt:lpstr>
      <vt:lpstr>Técnicas de ventas  </vt:lpstr>
      <vt:lpstr>Importancia de las ventas  </vt:lpstr>
      <vt:lpstr>Principios de las ventas  </vt:lpstr>
      <vt:lpstr>Tipos de clientela  </vt:lpstr>
      <vt:lpstr>Tipos de clientela  </vt:lpstr>
      <vt:lpstr>Tipos de clientela  </vt:lpstr>
      <vt:lpstr>Tipos de clientela  </vt:lpstr>
      <vt:lpstr>Tipos de clientela  </vt:lpstr>
      <vt:lpstr>Tipos de clientela  </vt:lpstr>
      <vt:lpstr>Tipos de clientela  </vt:lpstr>
      <vt:lpstr>Tipos de clientela  </vt:lpstr>
      <vt:lpstr>Tipos de clientela  </vt:lpstr>
      <vt:lpstr>Tipos de clientela  </vt:lpstr>
      <vt:lpstr>Fases del proceso de venta </vt:lpstr>
      <vt:lpstr>Fases del proceso de venta </vt:lpstr>
      <vt:lpstr>Fases del proceso de venta </vt:lpstr>
      <vt:lpstr>Fases del proceso de venta </vt:lpstr>
      <vt:lpstr>Fases del proceso de venta </vt:lpstr>
      <vt:lpstr>Fases del proceso de venta </vt:lpstr>
      <vt:lpstr>Consejos antes de la venta </vt:lpstr>
      <vt:lpstr>Consejos durante la venta </vt:lpstr>
      <vt:lpstr>Consejos durante la venta </vt:lpstr>
      <vt:lpstr>Consejos después de la venta </vt:lpstr>
      <vt:lpstr>Características de un(a) buen(a) vendedor(a) </vt:lpstr>
      <vt:lpstr>Características de un(a) buen(a) vendedor(a) </vt:lpstr>
      <vt:lpstr>Presentación de PowerPoint</vt:lpstr>
      <vt:lpstr>Presentación de PowerPoint</vt:lpstr>
      <vt:lpstr>Referencias (semana 4)</vt:lpstr>
      <vt:lpstr>Referencias (semana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para el establecimiento de un centro termal, SPA o talaso</dc:title>
  <dc:creator>Silvia Gutierrez Slon</dc:creator>
  <cp:lastModifiedBy>Silvia Gutierrez Slon</cp:lastModifiedBy>
  <cp:revision>150</cp:revision>
  <dcterms:created xsi:type="dcterms:W3CDTF">2020-08-30T22:11:23Z</dcterms:created>
  <dcterms:modified xsi:type="dcterms:W3CDTF">2020-09-18T16:06:49Z</dcterms:modified>
</cp:coreProperties>
</file>